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7"/>
  </p:notesMasterIdLst>
  <p:sldIdLst>
    <p:sldId id="256" r:id="rId2"/>
    <p:sldId id="527" r:id="rId3"/>
    <p:sldId id="287" r:id="rId4"/>
    <p:sldId id="816" r:id="rId5"/>
    <p:sldId id="297" r:id="rId6"/>
    <p:sldId id="821" r:id="rId7"/>
    <p:sldId id="420" r:id="rId8"/>
    <p:sldId id="446" r:id="rId9"/>
    <p:sldId id="437" r:id="rId10"/>
    <p:sldId id="457" r:id="rId11"/>
    <p:sldId id="456" r:id="rId12"/>
    <p:sldId id="447" r:id="rId13"/>
    <p:sldId id="436" r:id="rId14"/>
    <p:sldId id="448" r:id="rId15"/>
    <p:sldId id="449" r:id="rId16"/>
    <p:sldId id="853" r:id="rId17"/>
    <p:sldId id="834" r:id="rId18"/>
    <p:sldId id="458" r:id="rId19"/>
    <p:sldId id="466" r:id="rId20"/>
    <p:sldId id="868" r:id="rId21"/>
    <p:sldId id="867" r:id="rId22"/>
    <p:sldId id="459" r:id="rId23"/>
    <p:sldId id="460" r:id="rId24"/>
    <p:sldId id="461" r:id="rId25"/>
    <p:sldId id="462" r:id="rId26"/>
    <p:sldId id="833" r:id="rId27"/>
    <p:sldId id="423" r:id="rId28"/>
    <p:sldId id="424" r:id="rId29"/>
    <p:sldId id="463" r:id="rId30"/>
    <p:sldId id="464" r:id="rId31"/>
    <p:sldId id="823" r:id="rId32"/>
    <p:sldId id="421" r:id="rId33"/>
    <p:sldId id="398" r:id="rId34"/>
    <p:sldId id="825" r:id="rId35"/>
    <p:sldId id="400" r:id="rId36"/>
    <p:sldId id="475" r:id="rId37"/>
    <p:sldId id="399" r:id="rId38"/>
    <p:sldId id="469" r:id="rId39"/>
    <p:sldId id="425" r:id="rId40"/>
    <p:sldId id="846" r:id="rId41"/>
    <p:sldId id="847" r:id="rId42"/>
    <p:sldId id="848" r:id="rId43"/>
    <p:sldId id="433" r:id="rId44"/>
    <p:sldId id="838" r:id="rId45"/>
    <p:sldId id="839" r:id="rId46"/>
    <p:sldId id="850" r:id="rId47"/>
    <p:sldId id="434" r:id="rId48"/>
    <p:sldId id="837" r:id="rId49"/>
    <p:sldId id="826" r:id="rId50"/>
    <p:sldId id="835" r:id="rId51"/>
    <p:sldId id="836" r:id="rId52"/>
    <p:sldId id="813" r:id="rId53"/>
    <p:sldId id="862" r:id="rId54"/>
    <p:sldId id="840" r:id="rId55"/>
    <p:sldId id="852" r:id="rId56"/>
    <p:sldId id="845" r:id="rId57"/>
    <p:sldId id="841" r:id="rId58"/>
    <p:sldId id="843" r:id="rId59"/>
    <p:sldId id="844" r:id="rId60"/>
    <p:sldId id="860" r:id="rId61"/>
    <p:sldId id="861" r:id="rId62"/>
    <p:sldId id="858" r:id="rId63"/>
    <p:sldId id="859" r:id="rId64"/>
    <p:sldId id="572" r:id="rId65"/>
    <p:sldId id="863" r:id="rId66"/>
    <p:sldId id="468" r:id="rId67"/>
    <p:sldId id="442" r:id="rId68"/>
    <p:sldId id="896" r:id="rId69"/>
    <p:sldId id="885" r:id="rId70"/>
    <p:sldId id="888" r:id="rId71"/>
    <p:sldId id="895" r:id="rId72"/>
    <p:sldId id="889" r:id="rId73"/>
    <p:sldId id="884" r:id="rId74"/>
    <p:sldId id="890" r:id="rId75"/>
    <p:sldId id="898" r:id="rId76"/>
    <p:sldId id="891" r:id="rId77"/>
    <p:sldId id="893" r:id="rId78"/>
    <p:sldId id="902" r:id="rId79"/>
    <p:sldId id="903" r:id="rId80"/>
    <p:sldId id="904" r:id="rId81"/>
    <p:sldId id="899" r:id="rId82"/>
    <p:sldId id="897" r:id="rId83"/>
    <p:sldId id="901" r:id="rId84"/>
    <p:sldId id="900" r:id="rId85"/>
    <p:sldId id="857" r:id="rId86"/>
    <p:sldId id="864" r:id="rId87"/>
    <p:sldId id="806" r:id="rId88"/>
    <p:sldId id="870" r:id="rId89"/>
    <p:sldId id="812" r:id="rId90"/>
    <p:sldId id="871" r:id="rId91"/>
    <p:sldId id="872" r:id="rId92"/>
    <p:sldId id="873" r:id="rId93"/>
    <p:sldId id="738" r:id="rId94"/>
    <p:sldId id="739" r:id="rId95"/>
    <p:sldId id="742" r:id="rId96"/>
    <p:sldId id="874" r:id="rId97"/>
    <p:sldId id="810" r:id="rId98"/>
    <p:sldId id="704" r:id="rId99"/>
    <p:sldId id="708" r:id="rId100"/>
    <p:sldId id="804" r:id="rId101"/>
    <p:sldId id="795" r:id="rId102"/>
    <p:sldId id="875" r:id="rId103"/>
    <p:sldId id="755" r:id="rId104"/>
    <p:sldId id="715" r:id="rId105"/>
    <p:sldId id="798" r:id="rId106"/>
    <p:sldId id="876" r:id="rId107"/>
    <p:sldId id="760" r:id="rId108"/>
    <p:sldId id="817" r:id="rId109"/>
    <p:sldId id="747" r:id="rId110"/>
    <p:sldId id="818" r:id="rId111"/>
    <p:sldId id="877" r:id="rId112"/>
    <p:sldId id="878" r:id="rId113"/>
    <p:sldId id="879" r:id="rId114"/>
    <p:sldId id="880" r:id="rId115"/>
    <p:sldId id="881" r:id="rId116"/>
    <p:sldId id="882" r:id="rId117"/>
    <p:sldId id="719" r:id="rId118"/>
    <p:sldId id="883" r:id="rId119"/>
    <p:sldId id="800" r:id="rId120"/>
    <p:sldId id="801" r:id="rId121"/>
    <p:sldId id="600" r:id="rId122"/>
    <p:sldId id="609" r:id="rId123"/>
    <p:sldId id="601" r:id="rId124"/>
    <p:sldId id="347" r:id="rId125"/>
    <p:sldId id="341" r:id="rId126"/>
    <p:sldId id="683" r:id="rId127"/>
    <p:sldId id="630" r:id="rId128"/>
    <p:sldId id="299" r:id="rId129"/>
    <p:sldId id="604" r:id="rId130"/>
    <p:sldId id="301" r:id="rId131"/>
    <p:sldId id="606" r:id="rId132"/>
    <p:sldId id="313" r:id="rId133"/>
    <p:sldId id="607" r:id="rId134"/>
    <p:sldId id="621" r:id="rId135"/>
    <p:sldId id="608" r:id="rId136"/>
    <p:sldId id="664" r:id="rId137"/>
    <p:sldId id="352" r:id="rId138"/>
    <p:sldId id="611" r:id="rId139"/>
    <p:sldId id="684" r:id="rId140"/>
    <p:sldId id="620" r:id="rId141"/>
    <p:sldId id="665" r:id="rId142"/>
    <p:sldId id="761" r:id="rId143"/>
    <p:sldId id="728" r:id="rId144"/>
    <p:sldId id="749" r:id="rId145"/>
    <p:sldId id="745" r:id="rId146"/>
    <p:sldId id="744" r:id="rId147"/>
    <p:sldId id="866" r:id="rId148"/>
    <p:sldId id="814" r:id="rId149"/>
    <p:sldId id="803" r:id="rId150"/>
    <p:sldId id="746" r:id="rId151"/>
    <p:sldId id="629" r:id="rId152"/>
    <p:sldId id="756" r:id="rId153"/>
    <p:sldId id="631" r:id="rId154"/>
    <p:sldId id="757" r:id="rId155"/>
    <p:sldId id="762" r:id="rId156"/>
    <p:sldId id="763" r:id="rId157"/>
    <p:sldId id="632" r:id="rId158"/>
    <p:sldId id="758" r:id="rId159"/>
    <p:sldId id="656" r:id="rId160"/>
    <p:sldId id="759" r:id="rId161"/>
    <p:sldId id="865" r:id="rId162"/>
    <p:sldId id="430" r:id="rId163"/>
    <p:sldId id="290" r:id="rId164"/>
    <p:sldId id="822" r:id="rId165"/>
    <p:sldId id="281" r:id="rId1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27"/>
    <p:restoredTop sz="79098" autoAdjust="0"/>
  </p:normalViewPr>
  <p:slideViewPr>
    <p:cSldViewPr snapToGrid="0" snapToObjects="1">
      <p:cViewPr varScale="1">
        <p:scale>
          <a:sx n="125" d="100"/>
          <a:sy n="125" d="100"/>
        </p:scale>
        <p:origin x="2528"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10/1/24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track relationships and the messages received, each entity within the scale-agnostic application must somehow remember state information about its partners. It must capture this state on a partner-by-partner basis. Let's name this state an </a:t>
            </a:r>
            <a:r>
              <a:rPr lang="en-GB" i="1"/>
              <a:t>activity</a:t>
            </a:r>
            <a:r>
              <a:rPr lang="en-GB"/>
              <a:t>. See figure 6. Each entity may have many activities if it interacts with many other entities. Activities track the interactions with each partner.”</a:t>
            </a:r>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29</a:t>
            </a:fld>
            <a:endParaRPr lang="en-US"/>
          </a:p>
        </p:txBody>
      </p:sp>
    </p:spTree>
    <p:extLst>
      <p:ext uri="{BB962C8B-B14F-4D97-AF65-F5344CB8AC3E}">
        <p14:creationId xmlns:p14="http://schemas.microsoft.com/office/powerpoint/2010/main" val="1118132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30</a:t>
            </a:fld>
            <a:endParaRPr lang="en-US"/>
          </a:p>
        </p:txBody>
      </p:sp>
    </p:spTree>
    <p:extLst>
      <p:ext uri="{BB962C8B-B14F-4D97-AF65-F5344CB8AC3E}">
        <p14:creationId xmlns:p14="http://schemas.microsoft.com/office/powerpoint/2010/main" val="2395422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33</a:t>
            </a:fld>
            <a:endParaRPr lang="en-US"/>
          </a:p>
        </p:txBody>
      </p:sp>
    </p:spTree>
    <p:extLst>
      <p:ext uri="{BB962C8B-B14F-4D97-AF65-F5344CB8AC3E}">
        <p14:creationId xmlns:p14="http://schemas.microsoft.com/office/powerpoint/2010/main" val="2179643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34</a:t>
            </a:fld>
            <a:endParaRPr lang="en-US"/>
          </a:p>
        </p:txBody>
      </p:sp>
    </p:spTree>
    <p:extLst>
      <p:ext uri="{BB962C8B-B14F-4D97-AF65-F5344CB8AC3E}">
        <p14:creationId xmlns:p14="http://schemas.microsoft.com/office/powerpoint/2010/main" val="2221155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35</a:t>
            </a:fld>
            <a:endParaRPr lang="en-US"/>
          </a:p>
        </p:txBody>
      </p:sp>
    </p:spTree>
    <p:extLst>
      <p:ext uri="{BB962C8B-B14F-4D97-AF65-F5344CB8AC3E}">
        <p14:creationId xmlns:p14="http://schemas.microsoft.com/office/powerpoint/2010/main" val="1788254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37</a:t>
            </a:fld>
            <a:endParaRPr lang="en-US"/>
          </a:p>
        </p:txBody>
      </p:sp>
    </p:spTree>
    <p:extLst>
      <p:ext uri="{BB962C8B-B14F-4D97-AF65-F5344CB8AC3E}">
        <p14:creationId xmlns:p14="http://schemas.microsoft.com/office/powerpoint/2010/main" val="2349631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43</a:t>
            </a:fld>
            <a:endParaRPr lang="en-US"/>
          </a:p>
        </p:txBody>
      </p:sp>
    </p:spTree>
    <p:extLst>
      <p:ext uri="{BB962C8B-B14F-4D97-AF65-F5344CB8AC3E}">
        <p14:creationId xmlns:p14="http://schemas.microsoft.com/office/powerpoint/2010/main" val="4227660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44</a:t>
            </a:fld>
            <a:endParaRPr lang="en-US"/>
          </a:p>
        </p:txBody>
      </p:sp>
    </p:spTree>
    <p:extLst>
      <p:ext uri="{BB962C8B-B14F-4D97-AF65-F5344CB8AC3E}">
        <p14:creationId xmlns:p14="http://schemas.microsoft.com/office/powerpoint/2010/main" val="3782510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45</a:t>
            </a:fld>
            <a:endParaRPr lang="en-US"/>
          </a:p>
        </p:txBody>
      </p:sp>
    </p:spTree>
    <p:extLst>
      <p:ext uri="{BB962C8B-B14F-4D97-AF65-F5344CB8AC3E}">
        <p14:creationId xmlns:p14="http://schemas.microsoft.com/office/powerpoint/2010/main" val="1092618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46</a:t>
            </a:fld>
            <a:endParaRPr lang="en-US"/>
          </a:p>
        </p:txBody>
      </p:sp>
    </p:spTree>
    <p:extLst>
      <p:ext uri="{BB962C8B-B14F-4D97-AF65-F5344CB8AC3E}">
        <p14:creationId xmlns:p14="http://schemas.microsoft.com/office/powerpoint/2010/main" val="846601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47</a:t>
            </a:fld>
            <a:endParaRPr lang="en-US"/>
          </a:p>
        </p:txBody>
      </p:sp>
    </p:spTree>
    <p:extLst>
      <p:ext uri="{BB962C8B-B14F-4D97-AF65-F5344CB8AC3E}">
        <p14:creationId xmlns:p14="http://schemas.microsoft.com/office/powerpoint/2010/main" val="372770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50</a:t>
            </a:fld>
            <a:endParaRPr lang="en-US"/>
          </a:p>
        </p:txBody>
      </p:sp>
    </p:spTree>
    <p:extLst>
      <p:ext uri="{BB962C8B-B14F-4D97-AF65-F5344CB8AC3E}">
        <p14:creationId xmlns:p14="http://schemas.microsoft.com/office/powerpoint/2010/main" val="224848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51</a:t>
            </a:fld>
            <a:endParaRPr lang="en-US"/>
          </a:p>
        </p:txBody>
      </p:sp>
    </p:spTree>
    <p:extLst>
      <p:ext uri="{BB962C8B-B14F-4D97-AF65-F5344CB8AC3E}">
        <p14:creationId xmlns:p14="http://schemas.microsoft.com/office/powerpoint/2010/main" val="4204838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53</a:t>
            </a:fld>
            <a:endParaRPr lang="en-US"/>
          </a:p>
        </p:txBody>
      </p:sp>
    </p:spTree>
    <p:extLst>
      <p:ext uri="{BB962C8B-B14F-4D97-AF65-F5344CB8AC3E}">
        <p14:creationId xmlns:p14="http://schemas.microsoft.com/office/powerpoint/2010/main" val="543249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54</a:t>
            </a:fld>
            <a:endParaRPr lang="en-US"/>
          </a:p>
        </p:txBody>
      </p:sp>
    </p:spTree>
    <p:extLst>
      <p:ext uri="{BB962C8B-B14F-4D97-AF65-F5344CB8AC3E}">
        <p14:creationId xmlns:p14="http://schemas.microsoft.com/office/powerpoint/2010/main" val="4249733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55</a:t>
            </a:fld>
            <a:endParaRPr lang="en-US"/>
          </a:p>
        </p:txBody>
      </p:sp>
    </p:spTree>
    <p:extLst>
      <p:ext uri="{BB962C8B-B14F-4D97-AF65-F5344CB8AC3E}">
        <p14:creationId xmlns:p14="http://schemas.microsoft.com/office/powerpoint/2010/main" val="1931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56</a:t>
            </a:fld>
            <a:endParaRPr lang="en-US"/>
          </a:p>
        </p:txBody>
      </p:sp>
    </p:spTree>
    <p:extLst>
      <p:ext uri="{BB962C8B-B14F-4D97-AF65-F5344CB8AC3E}">
        <p14:creationId xmlns:p14="http://schemas.microsoft.com/office/powerpoint/2010/main" val="3664512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57</a:t>
            </a:fld>
            <a:endParaRPr lang="en-US"/>
          </a:p>
        </p:txBody>
      </p:sp>
    </p:spTree>
    <p:extLst>
      <p:ext uri="{BB962C8B-B14F-4D97-AF65-F5344CB8AC3E}">
        <p14:creationId xmlns:p14="http://schemas.microsoft.com/office/powerpoint/2010/main" val="1126546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58</a:t>
            </a:fld>
            <a:endParaRPr lang="en-US"/>
          </a:p>
        </p:txBody>
      </p:sp>
    </p:spTree>
    <p:extLst>
      <p:ext uri="{BB962C8B-B14F-4D97-AF65-F5344CB8AC3E}">
        <p14:creationId xmlns:p14="http://schemas.microsoft.com/office/powerpoint/2010/main" val="2849993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59</a:t>
            </a:fld>
            <a:endParaRPr lang="en-US"/>
          </a:p>
        </p:txBody>
      </p:sp>
    </p:spTree>
    <p:extLst>
      <p:ext uri="{BB962C8B-B14F-4D97-AF65-F5344CB8AC3E}">
        <p14:creationId xmlns:p14="http://schemas.microsoft.com/office/powerpoint/2010/main" val="252319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a:t>
            </a:fld>
            <a:endParaRPr lang="en-US"/>
          </a:p>
        </p:txBody>
      </p:sp>
    </p:spTree>
    <p:extLst>
      <p:ext uri="{BB962C8B-B14F-4D97-AF65-F5344CB8AC3E}">
        <p14:creationId xmlns:p14="http://schemas.microsoft.com/office/powerpoint/2010/main" val="21709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61</a:t>
            </a:fld>
            <a:endParaRPr lang="en-US"/>
          </a:p>
        </p:txBody>
      </p:sp>
    </p:spTree>
    <p:extLst>
      <p:ext uri="{BB962C8B-B14F-4D97-AF65-F5344CB8AC3E}">
        <p14:creationId xmlns:p14="http://schemas.microsoft.com/office/powerpoint/2010/main" val="1821735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62</a:t>
            </a:fld>
            <a:endParaRPr lang="en-US"/>
          </a:p>
        </p:txBody>
      </p:sp>
    </p:spTree>
    <p:extLst>
      <p:ext uri="{BB962C8B-B14F-4D97-AF65-F5344CB8AC3E}">
        <p14:creationId xmlns:p14="http://schemas.microsoft.com/office/powerpoint/2010/main" val="2186482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2180114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64</a:t>
            </a:fld>
            <a:endParaRPr lang="en-US"/>
          </a:p>
        </p:txBody>
      </p:sp>
    </p:spTree>
    <p:extLst>
      <p:ext uri="{BB962C8B-B14F-4D97-AF65-F5344CB8AC3E}">
        <p14:creationId xmlns:p14="http://schemas.microsoft.com/office/powerpoint/2010/main" val="2762441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65</a:t>
            </a:fld>
            <a:endParaRPr lang="en-US"/>
          </a:p>
        </p:txBody>
      </p:sp>
    </p:spTree>
    <p:extLst>
      <p:ext uri="{BB962C8B-B14F-4D97-AF65-F5344CB8AC3E}">
        <p14:creationId xmlns:p14="http://schemas.microsoft.com/office/powerpoint/2010/main" val="1180861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latin typeface="Chalkboard" panose="03050602040202020205" pitchFamily="66" charset="77"/>
                <a:cs typeface="Arial" panose="020B0604020202020204" pitchFamily="34" charset="0"/>
              </a:rPr>
              <a:t>A conversation is a series of paired interactions between participants over time to achieve an outcome.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A conversation occurs between two or more participants.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In each interaction, a participant may have the role of a requestor – making a request of another participant - or a provider – satisfying a request for another participant.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Participants take turns and may switch roles, sometimes acting as a requestor and at other times as a provider during a conversation.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Within a conversation each interaction relates to a previous interaction in the same conversation.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Typically we use a correlation identifier for interactions and a conversation id for the whole (which may be natural such as order id).</a:t>
            </a:r>
          </a:p>
          <a:p>
            <a:endParaRPr lang="en-US" dirty="0"/>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67</a:t>
            </a:fld>
            <a:endParaRPr lang="en-US"/>
          </a:p>
        </p:txBody>
      </p:sp>
    </p:spTree>
    <p:extLst>
      <p:ext uri="{BB962C8B-B14F-4D97-AF65-F5344CB8AC3E}">
        <p14:creationId xmlns:p14="http://schemas.microsoft.com/office/powerpoint/2010/main" val="2572652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69</a:t>
            </a:fld>
            <a:endParaRPr lang="en-US"/>
          </a:p>
        </p:txBody>
      </p:sp>
    </p:spTree>
    <p:extLst>
      <p:ext uri="{BB962C8B-B14F-4D97-AF65-F5344CB8AC3E}">
        <p14:creationId xmlns:p14="http://schemas.microsoft.com/office/powerpoint/2010/main" val="2609480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is responsible for the flow – simply, no one. That is the strength and also the weakness here.</a:t>
            </a:r>
          </a:p>
        </p:txBody>
      </p:sp>
      <p:sp>
        <p:nvSpPr>
          <p:cNvPr id="4" name="Slide Number Placeholder 3"/>
          <p:cNvSpPr>
            <a:spLocks noGrp="1"/>
          </p:cNvSpPr>
          <p:nvPr>
            <p:ph type="sldNum" sz="quarter" idx="5"/>
          </p:nvPr>
        </p:nvSpPr>
        <p:spPr/>
        <p:txBody>
          <a:bodyPr/>
          <a:lstStyle/>
          <a:p>
            <a:fld id="{F949CB24-BEAC-6A41-9A10-BFD56146B867}" type="slidenum">
              <a:rPr lang="en-US" smtClean="0"/>
              <a:pPr/>
              <a:t>70</a:t>
            </a:fld>
            <a:endParaRPr lang="en-US"/>
          </a:p>
        </p:txBody>
      </p:sp>
    </p:spTree>
    <p:extLst>
      <p:ext uri="{BB962C8B-B14F-4D97-AF65-F5344CB8AC3E}">
        <p14:creationId xmlns:p14="http://schemas.microsoft.com/office/powerpoint/2010/main" val="3959514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01DD4-6A95-37EB-8105-88D0B0958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8F6C4-EC2A-90ED-EC80-525D082762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915273-7C70-453F-FA96-4EB85D4BF88E}"/>
              </a:ext>
            </a:extLst>
          </p:cNvPr>
          <p:cNvSpPr>
            <a:spLocks noGrp="1"/>
          </p:cNvSpPr>
          <p:nvPr>
            <p:ph type="body" idx="1"/>
          </p:nvPr>
        </p:nvSpPr>
        <p:spPr/>
        <p:txBody>
          <a:bodyPr/>
          <a:lstStyle/>
          <a:p>
            <a:r>
              <a:rPr lang="en-GB" dirty="0"/>
              <a:t>Who is responsible for the flow – simply, no one. That is the strength and also the weakness here.</a:t>
            </a:r>
          </a:p>
        </p:txBody>
      </p:sp>
      <p:sp>
        <p:nvSpPr>
          <p:cNvPr id="4" name="Slide Number Placeholder 3">
            <a:extLst>
              <a:ext uri="{FF2B5EF4-FFF2-40B4-BE49-F238E27FC236}">
                <a16:creationId xmlns:a16="http://schemas.microsoft.com/office/drawing/2014/main" id="{B7E24154-6060-15A2-7637-721CE1793647}"/>
              </a:ext>
            </a:extLst>
          </p:cNvPr>
          <p:cNvSpPr>
            <a:spLocks noGrp="1"/>
          </p:cNvSpPr>
          <p:nvPr>
            <p:ph type="sldNum" sz="quarter" idx="5"/>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4461758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0" dirty="0">
                <a:latin typeface="Chalkboard" panose="03050602040202020205" pitchFamily="66" charset="77"/>
                <a:ea typeface="Times New Roman" panose="02020603050405020304" pitchFamily="18" charset="0"/>
                <a:cs typeface="Arial" panose="020B0604020202020204" pitchFamily="34" charset="0"/>
              </a:rPr>
              <a:t>In human communication</a:t>
            </a:r>
            <a:r>
              <a:rPr lang="en-GB" sz="1200" dirty="0">
                <a:latin typeface="Chalkboard" panose="03050602040202020205" pitchFamily="66" charset="77"/>
                <a:cs typeface="Arial" panose="020B0604020202020204" pitchFamily="34" charset="0"/>
              </a:rPr>
              <a:t>, participants take turns speaking and listening. Each participant has an opportunity to express their thoughts, ideas, or opinions while others listen. This idea is known as turn-taking</a:t>
            </a:r>
          </a:p>
          <a:p>
            <a:r>
              <a:rPr lang="en-GB" dirty="0">
                <a:latin typeface="Chalkboard" panose="03050602040202020205" pitchFamily="66" charset="77"/>
                <a:cs typeface="Arial" panose="020B0604020202020204" pitchFamily="34" charset="0"/>
              </a:rPr>
              <a:t>In software, one process initiates a request by sending a message to another process, which acts as the provider. </a:t>
            </a:r>
          </a:p>
          <a:p>
            <a:r>
              <a:rPr lang="en-GB" dirty="0">
                <a:latin typeface="Chalkboard" panose="03050602040202020205" pitchFamily="66" charset="77"/>
                <a:cs typeface="Arial" panose="020B0604020202020204" pitchFamily="34" charset="0"/>
              </a:rPr>
              <a:t>The provider processes the request asynchronously and provides a reply or response to the requestor.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The dialogue style results in choreographed interactions among processes. Processes engage in a decentralized dialogue, exchanging messages to accomplish a specific task or workflow. Each process communicates its part of the process, triggers actions in other processes, and responds to messages received.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Each process takes its turn to send a message, and other processes, acting as listeners, receive and process those messages in a sequential manner.</a:t>
            </a:r>
            <a:endParaRPr lang="en-GB" dirty="0">
              <a:latin typeface="Chalkboard" panose="03050602040202020205" pitchFamily="66" charset="77"/>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Turn-taking thus ensures causality is respected in a flow. </a:t>
            </a:r>
            <a:endParaRPr lang="en-GB" dirty="0">
              <a:latin typeface="Chalkboard" panose="03050602040202020205" pitchFamily="66" charset="77"/>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2172951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a:t>
            </a:fld>
            <a:endParaRPr lang="en-US"/>
          </a:p>
        </p:txBody>
      </p:sp>
    </p:spTree>
    <p:extLst>
      <p:ext uri="{BB962C8B-B14F-4D97-AF65-F5344CB8AC3E}">
        <p14:creationId xmlns:p14="http://schemas.microsoft.com/office/powerpoint/2010/main" val="2594075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74</a:t>
            </a:fld>
            <a:endParaRPr lang="en-US"/>
          </a:p>
        </p:txBody>
      </p:sp>
    </p:spTree>
    <p:extLst>
      <p:ext uri="{BB962C8B-B14F-4D97-AF65-F5344CB8AC3E}">
        <p14:creationId xmlns:p14="http://schemas.microsoft.com/office/powerpoint/2010/main" val="953497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87</a:t>
            </a:fld>
            <a:endParaRPr lang="en-US"/>
          </a:p>
        </p:txBody>
      </p:sp>
    </p:spTree>
    <p:extLst>
      <p:ext uri="{BB962C8B-B14F-4D97-AF65-F5344CB8AC3E}">
        <p14:creationId xmlns:p14="http://schemas.microsoft.com/office/powerpoint/2010/main" val="998050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88</a:t>
            </a:fld>
            <a:endParaRPr lang="en-US"/>
          </a:p>
        </p:txBody>
      </p:sp>
    </p:spTree>
    <p:extLst>
      <p:ext uri="{BB962C8B-B14F-4D97-AF65-F5344CB8AC3E}">
        <p14:creationId xmlns:p14="http://schemas.microsoft.com/office/powerpoint/2010/main" val="2627553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 passes control to meet a use case between different classes with roles in the system, via message passing</a:t>
            </a:r>
          </a:p>
          <a:p>
            <a:r>
              <a:rPr lang="en-GB" dirty="0"/>
              <a:t>This is a “call and return” approach i.e. main on down</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89</a:t>
            </a:fld>
            <a:endParaRPr lang="en-US"/>
          </a:p>
        </p:txBody>
      </p:sp>
    </p:spTree>
    <p:extLst>
      <p:ext uri="{BB962C8B-B14F-4D97-AF65-F5344CB8AC3E}">
        <p14:creationId xmlns:p14="http://schemas.microsoft.com/office/powerpoint/2010/main" val="2688784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90</a:t>
            </a:fld>
            <a:endParaRPr lang="en-US"/>
          </a:p>
        </p:txBody>
      </p:sp>
    </p:spTree>
    <p:extLst>
      <p:ext uri="{BB962C8B-B14F-4D97-AF65-F5344CB8AC3E}">
        <p14:creationId xmlns:p14="http://schemas.microsoft.com/office/powerpoint/2010/main" val="227839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91</a:t>
            </a:fld>
            <a:endParaRPr lang="en-US"/>
          </a:p>
        </p:txBody>
      </p:sp>
    </p:spTree>
    <p:extLst>
      <p:ext uri="{BB962C8B-B14F-4D97-AF65-F5344CB8AC3E}">
        <p14:creationId xmlns:p14="http://schemas.microsoft.com/office/powerpoint/2010/main" val="41908257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92</a:t>
            </a:fld>
            <a:endParaRPr lang="en-US"/>
          </a:p>
        </p:txBody>
      </p:sp>
    </p:spTree>
    <p:extLst>
      <p:ext uri="{BB962C8B-B14F-4D97-AF65-F5344CB8AC3E}">
        <p14:creationId xmlns:p14="http://schemas.microsoft.com/office/powerpoint/2010/main" val="3013459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93</a:t>
            </a:fld>
            <a:endParaRPr lang="en-US"/>
          </a:p>
        </p:txBody>
      </p:sp>
    </p:spTree>
    <p:extLst>
      <p:ext uri="{BB962C8B-B14F-4D97-AF65-F5344CB8AC3E}">
        <p14:creationId xmlns:p14="http://schemas.microsoft.com/office/powerpoint/2010/main" val="22129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some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94</a:t>
            </a:fld>
            <a:endParaRPr lang="en-US"/>
          </a:p>
        </p:txBody>
      </p:sp>
    </p:spTree>
    <p:extLst>
      <p:ext uri="{BB962C8B-B14F-4D97-AF65-F5344CB8AC3E}">
        <p14:creationId xmlns:p14="http://schemas.microsoft.com/office/powerpoint/2010/main" val="2406794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special requirements about packets, they are just data</a:t>
            </a:r>
          </a:p>
        </p:txBody>
      </p:sp>
      <p:sp>
        <p:nvSpPr>
          <p:cNvPr id="4" name="Slide Number Placeholder 3"/>
          <p:cNvSpPr>
            <a:spLocks noGrp="1"/>
          </p:cNvSpPr>
          <p:nvPr>
            <p:ph type="sldNum" sz="quarter" idx="5"/>
          </p:nvPr>
        </p:nvSpPr>
        <p:spPr/>
        <p:txBody>
          <a:bodyPr/>
          <a:lstStyle/>
          <a:p>
            <a:fld id="{5595B2D4-F489-0C43-B080-1E7A20BD1C94}" type="slidenum">
              <a:rPr lang="en-US" smtClean="0"/>
              <a:t>95</a:t>
            </a:fld>
            <a:endParaRPr lang="en-US"/>
          </a:p>
        </p:txBody>
      </p:sp>
    </p:spTree>
    <p:extLst>
      <p:ext uri="{BB962C8B-B14F-4D97-AF65-F5344CB8AC3E}">
        <p14:creationId xmlns:p14="http://schemas.microsoft.com/office/powerpoint/2010/main" val="344131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12</a:t>
            </a:fld>
            <a:endParaRPr lang="en-US"/>
          </a:p>
        </p:txBody>
      </p:sp>
    </p:spTree>
    <p:extLst>
      <p:ext uri="{BB962C8B-B14F-4D97-AF65-F5344CB8AC3E}">
        <p14:creationId xmlns:p14="http://schemas.microsoft.com/office/powerpoint/2010/main" val="7349244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96</a:t>
            </a:fld>
            <a:endParaRPr lang="en-US"/>
          </a:p>
        </p:txBody>
      </p:sp>
    </p:spTree>
    <p:extLst>
      <p:ext uri="{BB962C8B-B14F-4D97-AF65-F5344CB8AC3E}">
        <p14:creationId xmlns:p14="http://schemas.microsoft.com/office/powerpoint/2010/main" val="26073321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97</a:t>
            </a:fld>
            <a:endParaRPr lang="en-US"/>
          </a:p>
        </p:txBody>
      </p:sp>
    </p:spTree>
    <p:extLst>
      <p:ext uri="{BB962C8B-B14F-4D97-AF65-F5344CB8AC3E}">
        <p14:creationId xmlns:p14="http://schemas.microsoft.com/office/powerpoint/2010/main" val="34290745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99</a:t>
            </a:fld>
            <a:endParaRPr lang="en-US"/>
          </a:p>
        </p:txBody>
      </p:sp>
    </p:spTree>
    <p:extLst>
      <p:ext uri="{BB962C8B-B14F-4D97-AF65-F5344CB8AC3E}">
        <p14:creationId xmlns:p14="http://schemas.microsoft.com/office/powerpoint/2010/main" val="555840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100</a:t>
            </a:fld>
            <a:endParaRPr lang="en-US"/>
          </a:p>
        </p:txBody>
      </p:sp>
    </p:spTree>
    <p:extLst>
      <p:ext uri="{BB962C8B-B14F-4D97-AF65-F5344CB8AC3E}">
        <p14:creationId xmlns:p14="http://schemas.microsoft.com/office/powerpoint/2010/main" val="2696719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101</a:t>
            </a:fld>
            <a:endParaRPr lang="en-US"/>
          </a:p>
        </p:txBody>
      </p:sp>
    </p:spTree>
    <p:extLst>
      <p:ext uri="{BB962C8B-B14F-4D97-AF65-F5344CB8AC3E}">
        <p14:creationId xmlns:p14="http://schemas.microsoft.com/office/powerpoint/2010/main" val="20941199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Assert Autonomy: </a:t>
            </a:r>
            <a:r>
              <a:rPr lang="en-GB" i="1" dirty="0"/>
              <a:t>Design components that act independently and interact collaboratively. </a:t>
            </a:r>
            <a:r>
              <a:rPr lang="en-GB" dirty="0"/>
              <a:t>In Reactive applications, autonomy is achieved by clearly defining the component boundaries, who owns what data and how the owners make it available, and by designing them such that each party is afforded the necessary degree of freedom to make its own decisions.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Actors are ONE option: </a:t>
            </a:r>
            <a:r>
              <a:rPr lang="en-US" sz="1200" dirty="0"/>
              <a:t>although actor frameworks are one option, reactive applications like this can use many implementation approaches</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102</a:t>
            </a:fld>
            <a:endParaRPr lang="en-US"/>
          </a:p>
        </p:txBody>
      </p:sp>
    </p:spTree>
    <p:extLst>
      <p:ext uri="{BB962C8B-B14F-4D97-AF65-F5344CB8AC3E}">
        <p14:creationId xmlns:p14="http://schemas.microsoft.com/office/powerpoint/2010/main" val="40856001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Resource might be something like vouchers here; once you have used a voucher code for a discount, it can’t be reused by that customer</a:t>
            </a:r>
          </a:p>
        </p:txBody>
      </p:sp>
      <p:sp>
        <p:nvSpPr>
          <p:cNvPr id="4" name="Slide Number Placeholder 3"/>
          <p:cNvSpPr>
            <a:spLocks noGrp="1"/>
          </p:cNvSpPr>
          <p:nvPr>
            <p:ph type="sldNum" sz="quarter" idx="5"/>
          </p:nvPr>
        </p:nvSpPr>
        <p:spPr/>
        <p:txBody>
          <a:bodyPr/>
          <a:lstStyle/>
          <a:p>
            <a:fld id="{5595B2D4-F489-0C43-B080-1E7A20BD1C94}" type="slidenum">
              <a:rPr lang="en-US" smtClean="0"/>
              <a:t>103</a:t>
            </a:fld>
            <a:endParaRPr lang="en-US"/>
          </a:p>
        </p:txBody>
      </p:sp>
    </p:spTree>
    <p:extLst>
      <p:ext uri="{BB962C8B-B14F-4D97-AF65-F5344CB8AC3E}">
        <p14:creationId xmlns:p14="http://schemas.microsoft.com/office/powerpoint/2010/main" val="26908990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need to block for request-response, we get a reply via a message too</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104</a:t>
            </a:fld>
            <a:endParaRPr lang="en-US"/>
          </a:p>
        </p:txBody>
      </p:sp>
    </p:spTree>
    <p:extLst>
      <p:ext uri="{BB962C8B-B14F-4D97-AF65-F5344CB8AC3E}">
        <p14:creationId xmlns:p14="http://schemas.microsoft.com/office/powerpoint/2010/main" val="6029947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Unhappy paths are also messages, just a different message, usually to a different port</a:t>
            </a:r>
          </a:p>
        </p:txBody>
      </p:sp>
      <p:sp>
        <p:nvSpPr>
          <p:cNvPr id="4" name="Slide Number Placeholder 3"/>
          <p:cNvSpPr>
            <a:spLocks noGrp="1"/>
          </p:cNvSpPr>
          <p:nvPr>
            <p:ph type="sldNum" sz="quarter" idx="5"/>
          </p:nvPr>
        </p:nvSpPr>
        <p:spPr/>
        <p:txBody>
          <a:bodyPr/>
          <a:lstStyle/>
          <a:p>
            <a:fld id="{5595B2D4-F489-0C43-B080-1E7A20BD1C94}" type="slidenum">
              <a:rPr lang="en-US" smtClean="0"/>
              <a:t>105</a:t>
            </a:fld>
            <a:endParaRPr lang="en-US"/>
          </a:p>
        </p:txBody>
      </p:sp>
    </p:spTree>
    <p:extLst>
      <p:ext uri="{BB962C8B-B14F-4D97-AF65-F5344CB8AC3E}">
        <p14:creationId xmlns:p14="http://schemas.microsoft.com/office/powerpoint/2010/main" val="12091882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1DC941D-A3FB-0E43-8782-23B22016082C}" type="slidenum">
              <a:rPr lang="en-GB" smtClean="0"/>
              <a:t>106</a:t>
            </a:fld>
            <a:endParaRPr lang="en-GB"/>
          </a:p>
        </p:txBody>
      </p:sp>
    </p:spTree>
    <p:extLst>
      <p:ext uri="{BB962C8B-B14F-4D97-AF65-F5344CB8AC3E}">
        <p14:creationId xmlns:p14="http://schemas.microsoft.com/office/powerpoint/2010/main" val="273162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a:t>
            </a:fld>
            <a:endParaRPr lang="en-US"/>
          </a:p>
        </p:txBody>
      </p:sp>
    </p:spTree>
    <p:extLst>
      <p:ext uri="{BB962C8B-B14F-4D97-AF65-F5344CB8AC3E}">
        <p14:creationId xmlns:p14="http://schemas.microsoft.com/office/powerpoint/2010/main" val="3535698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107</a:t>
            </a:fld>
            <a:endParaRPr lang="en-US"/>
          </a:p>
        </p:txBody>
      </p:sp>
    </p:spTree>
    <p:extLst>
      <p:ext uri="{BB962C8B-B14F-4D97-AF65-F5344CB8AC3E}">
        <p14:creationId xmlns:p14="http://schemas.microsoft.com/office/powerpoint/2010/main" val="14803412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108</a:t>
            </a:fld>
            <a:endParaRPr lang="en-US"/>
          </a:p>
        </p:txBody>
      </p:sp>
    </p:spTree>
    <p:extLst>
      <p:ext uri="{BB962C8B-B14F-4D97-AF65-F5344CB8AC3E}">
        <p14:creationId xmlns:p14="http://schemas.microsoft.com/office/powerpoint/2010/main" val="32563343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109</a:t>
            </a:fld>
            <a:endParaRPr lang="en-US"/>
          </a:p>
        </p:txBody>
      </p:sp>
    </p:spTree>
    <p:extLst>
      <p:ext uri="{BB962C8B-B14F-4D97-AF65-F5344CB8AC3E}">
        <p14:creationId xmlns:p14="http://schemas.microsoft.com/office/powerpoint/2010/main" val="36770682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111</a:t>
            </a:fld>
            <a:endParaRPr lang="en-US"/>
          </a:p>
        </p:txBody>
      </p:sp>
    </p:spTree>
    <p:extLst>
      <p:ext uri="{BB962C8B-B14F-4D97-AF65-F5344CB8AC3E}">
        <p14:creationId xmlns:p14="http://schemas.microsoft.com/office/powerpoint/2010/main" val="37963835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118</a:t>
            </a:fld>
            <a:endParaRPr lang="en-US"/>
          </a:p>
        </p:txBody>
      </p:sp>
    </p:spTree>
    <p:extLst>
      <p:ext uri="{BB962C8B-B14F-4D97-AF65-F5344CB8AC3E}">
        <p14:creationId xmlns:p14="http://schemas.microsoft.com/office/powerpoint/2010/main" val="34749167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A255-E024-F602-24B6-5F91C06AD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8A73-B5D6-72E3-6501-E607A8C8E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1EA-BF7C-DDF3-C37B-E5D4AF4BFD4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C5A9D7-D941-50E3-1532-93FD2B11EFAD}"/>
              </a:ext>
            </a:extLst>
          </p:cNvPr>
          <p:cNvSpPr>
            <a:spLocks noGrp="1"/>
          </p:cNvSpPr>
          <p:nvPr>
            <p:ph type="sldNum" sz="quarter" idx="5"/>
          </p:nvPr>
        </p:nvSpPr>
        <p:spPr/>
        <p:txBody>
          <a:bodyPr/>
          <a:lstStyle/>
          <a:p>
            <a:fld id="{5595B2D4-F489-0C43-B080-1E7A20BD1C94}" type="slidenum">
              <a:rPr lang="en-US" smtClean="0"/>
              <a:t>119</a:t>
            </a:fld>
            <a:endParaRPr lang="en-US"/>
          </a:p>
        </p:txBody>
      </p:sp>
    </p:spTree>
    <p:extLst>
      <p:ext uri="{BB962C8B-B14F-4D97-AF65-F5344CB8AC3E}">
        <p14:creationId xmlns:p14="http://schemas.microsoft.com/office/powerpoint/2010/main" val="13690586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30244287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4517648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2321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3563667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a:t>
            </a:fld>
            <a:endParaRPr lang="en-US"/>
          </a:p>
        </p:txBody>
      </p:sp>
    </p:spTree>
    <p:extLst>
      <p:ext uri="{BB962C8B-B14F-4D97-AF65-F5344CB8AC3E}">
        <p14:creationId xmlns:p14="http://schemas.microsoft.com/office/powerpoint/2010/main" val="5762740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25723741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14530476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144</a:t>
            </a:fld>
            <a:endParaRPr lang="en-US"/>
          </a:p>
        </p:txBody>
      </p:sp>
    </p:spTree>
    <p:extLst>
      <p:ext uri="{BB962C8B-B14F-4D97-AF65-F5344CB8AC3E}">
        <p14:creationId xmlns:p14="http://schemas.microsoft.com/office/powerpoint/2010/main" val="37038904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MQTT Retained Messages are a way of emulating this IIP idea.</a:t>
            </a:r>
          </a:p>
        </p:txBody>
      </p:sp>
      <p:sp>
        <p:nvSpPr>
          <p:cNvPr id="4" name="Slide Number Placeholder 3"/>
          <p:cNvSpPr>
            <a:spLocks noGrp="1"/>
          </p:cNvSpPr>
          <p:nvPr>
            <p:ph type="sldNum" sz="quarter" idx="5"/>
          </p:nvPr>
        </p:nvSpPr>
        <p:spPr/>
        <p:txBody>
          <a:bodyPr/>
          <a:lstStyle/>
          <a:p>
            <a:fld id="{5595B2D4-F489-0C43-B080-1E7A20BD1C94}" type="slidenum">
              <a:rPr lang="en-US" smtClean="0"/>
              <a:t>145</a:t>
            </a:fld>
            <a:endParaRPr lang="en-US"/>
          </a:p>
        </p:txBody>
      </p:sp>
    </p:spTree>
    <p:extLst>
      <p:ext uri="{BB962C8B-B14F-4D97-AF65-F5344CB8AC3E}">
        <p14:creationId xmlns:p14="http://schemas.microsoft.com/office/powerpoint/2010/main" val="14137364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146</a:t>
            </a:fld>
            <a:endParaRPr lang="en-US"/>
          </a:p>
        </p:txBody>
      </p:sp>
    </p:spTree>
    <p:extLst>
      <p:ext uri="{BB962C8B-B14F-4D97-AF65-F5344CB8AC3E}">
        <p14:creationId xmlns:p14="http://schemas.microsoft.com/office/powerpoint/2010/main" val="37302962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147</a:t>
            </a:fld>
            <a:endParaRPr lang="en-US"/>
          </a:p>
        </p:txBody>
      </p:sp>
    </p:spTree>
    <p:extLst>
      <p:ext uri="{BB962C8B-B14F-4D97-AF65-F5344CB8AC3E}">
        <p14:creationId xmlns:p14="http://schemas.microsoft.com/office/powerpoint/2010/main" val="27478376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148</a:t>
            </a:fld>
            <a:endParaRPr lang="en-US"/>
          </a:p>
        </p:txBody>
      </p:sp>
    </p:spTree>
    <p:extLst>
      <p:ext uri="{BB962C8B-B14F-4D97-AF65-F5344CB8AC3E}">
        <p14:creationId xmlns:p14="http://schemas.microsoft.com/office/powerpoint/2010/main" val="34697547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149</a:t>
            </a:fld>
            <a:endParaRPr lang="en-US"/>
          </a:p>
        </p:txBody>
      </p:sp>
    </p:spTree>
    <p:extLst>
      <p:ext uri="{BB962C8B-B14F-4D97-AF65-F5344CB8AC3E}">
        <p14:creationId xmlns:p14="http://schemas.microsoft.com/office/powerpoint/2010/main" val="29371216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150</a:t>
            </a:fld>
            <a:endParaRPr lang="en-US"/>
          </a:p>
        </p:txBody>
      </p:sp>
    </p:spTree>
    <p:extLst>
      <p:ext uri="{BB962C8B-B14F-4D97-AF65-F5344CB8AC3E}">
        <p14:creationId xmlns:p14="http://schemas.microsoft.com/office/powerpoint/2010/main" val="2524931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16</a:t>
            </a:fld>
            <a:endParaRPr lang="en-US"/>
          </a:p>
        </p:txBody>
      </p:sp>
    </p:spTree>
    <p:extLst>
      <p:ext uri="{BB962C8B-B14F-4D97-AF65-F5344CB8AC3E}">
        <p14:creationId xmlns:p14="http://schemas.microsoft.com/office/powerpoint/2010/main" val="161849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27</a:t>
            </a:fld>
            <a:endParaRPr lang="en-US"/>
          </a:p>
        </p:txBody>
      </p:sp>
    </p:spTree>
    <p:extLst>
      <p:ext uri="{BB962C8B-B14F-4D97-AF65-F5344CB8AC3E}">
        <p14:creationId xmlns:p14="http://schemas.microsoft.com/office/powerpoint/2010/main" val="1367893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01/10/2024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01/10/2024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01/10/2024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42662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01/10/2024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01/10/2024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01/10/2024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01/10/2024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01/10/2024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01/10/2024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01/10/2024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01/10/2024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01/10/2024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sz="1800" dirty="0"/>
              <a:t>A 101 guide to messaging</a:t>
            </a:r>
          </a:p>
          <a:p>
            <a:r>
              <a:rPr lang="en-US" sz="1800" dirty="0"/>
              <a:t>Ian Cooper</a:t>
            </a:r>
          </a:p>
          <a:p>
            <a:r>
              <a:rPr lang="en-US" sz="1800" dirty="0"/>
              <a:t>X and </a:t>
            </a:r>
            <a:r>
              <a:rPr lang="en-US" sz="1800" dirty="0" err="1"/>
              <a:t>Hachyderm</a:t>
            </a:r>
            <a:r>
              <a:rPr lang="en-US" sz="1800" dirty="0"/>
              <a:t>: </a:t>
            </a:r>
            <a:r>
              <a:rPr lang="en-US" sz="1800" dirty="0" err="1"/>
              <a:t>ICooper</a:t>
            </a:r>
            <a:endParaRPr lang="en-US" sz="1800"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10</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6373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Tree>
    <p:extLst>
      <p:ext uri="{BB962C8B-B14F-4D97-AF65-F5344CB8AC3E}">
        <p14:creationId xmlns:p14="http://schemas.microsoft.com/office/powerpoint/2010/main" val="2247727089"/>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100</a:t>
            </a:fld>
            <a:endParaRPr lang="en-US"/>
          </a:p>
        </p:txBody>
      </p:sp>
    </p:spTree>
    <p:extLst>
      <p:ext uri="{BB962C8B-B14F-4D97-AF65-F5344CB8AC3E}">
        <p14:creationId xmlns:p14="http://schemas.microsoft.com/office/powerpoint/2010/main" val="20977648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2171509"/>
            <a:ext cx="8178800" cy="2514980"/>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101</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089344" y="4944250"/>
            <a:ext cx="3185390"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Partitioning</a:t>
            </a:r>
            <a:r>
              <a:rPr lang="en-US" sz="1400" dirty="0">
                <a:latin typeface="Chalkboard" panose="03050602040202020205" pitchFamily="66" charset="77"/>
              </a:rPr>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5511800" y="1233487"/>
            <a:ext cx="321845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Coordinate Dataflow</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“orchestrate a continuous steady flow of information” focusing on division by behavior, not structure</a:t>
            </a:r>
          </a:p>
        </p:txBody>
      </p:sp>
    </p:spTree>
    <p:extLst>
      <p:ext uri="{BB962C8B-B14F-4D97-AF65-F5344CB8AC3E}">
        <p14:creationId xmlns:p14="http://schemas.microsoft.com/office/powerpoint/2010/main" val="23626774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131F89A-D61C-A078-63D8-9BE7E9C0C8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667" y="758213"/>
            <a:ext cx="7958666" cy="4178300"/>
          </a:xfrm>
          <a:prstGeom prst="rect">
            <a:avLst/>
          </a:prstGeom>
        </p:spPr>
      </p:pic>
      <p:sp>
        <p:nvSpPr>
          <p:cNvPr id="2" name="Slide Number Placeholder 1">
            <a:extLst>
              <a:ext uri="{FF2B5EF4-FFF2-40B4-BE49-F238E27FC236}">
                <a16:creationId xmlns:a16="http://schemas.microsoft.com/office/drawing/2014/main" id="{9218E108-42B0-1FBD-E4CA-A1AB6F30C2C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102</a:t>
            </a:fld>
            <a:endParaRPr lang="en-US" dirty="0"/>
          </a:p>
        </p:txBody>
      </p:sp>
      <p:sp>
        <p:nvSpPr>
          <p:cNvPr id="3" name="TextBox 2">
            <a:extLst>
              <a:ext uri="{FF2B5EF4-FFF2-40B4-BE49-F238E27FC236}">
                <a16:creationId xmlns:a16="http://schemas.microsoft.com/office/drawing/2014/main" id="{77CD6159-CD77-80F7-900C-3CA7DD02F2CC}"/>
              </a:ext>
            </a:extLst>
          </p:cNvPr>
          <p:cNvSpPr txBox="1"/>
          <p:nvPr/>
        </p:nvSpPr>
        <p:spPr>
          <a:xfrm>
            <a:off x="4804716" y="5159440"/>
            <a:ext cx="3444929"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Assert Autonomy</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a:t>
            </a:r>
            <a:r>
              <a:rPr lang="en-GB" sz="1400" dirty="0">
                <a:latin typeface="Chalkboard" panose="03050602040202020205" pitchFamily="66" charset="77"/>
              </a:rPr>
              <a:t>by clearly defining the component boundaries, who owns what data and how the owners make it available”</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6DC80623-83D3-CFF6-9456-98A084F12108}"/>
              </a:ext>
            </a:extLst>
          </p:cNvPr>
          <p:cNvSpPr txBox="1"/>
          <p:nvPr/>
        </p:nvSpPr>
        <p:spPr>
          <a:xfrm>
            <a:off x="592553" y="5165260"/>
            <a:ext cx="3677646"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Isolate Mutations</a:t>
            </a:r>
            <a:r>
              <a:rPr lang="en-US" sz="1400" dirty="0">
                <a:latin typeface="Chalkboard" panose="03050602040202020205" pitchFamily="66" charset="77"/>
              </a:rPr>
              <a:t> A reactive </a:t>
            </a:r>
            <a:r>
              <a:rPr lang="en-US" sz="1400" i="1" dirty="0">
                <a:latin typeface="Chalkboard" panose="03050602040202020205" pitchFamily="66" charset="77"/>
              </a:rPr>
              <a:t>pattern</a:t>
            </a:r>
            <a:r>
              <a:rPr lang="en-US" sz="1400" dirty="0">
                <a:latin typeface="Chalkboard" panose="03050602040202020205" pitchFamily="66" charset="77"/>
              </a:rPr>
              <a:t> where we “contain and isolate mutable state”. The mutable state lives within a component that has a defined boundary. </a:t>
            </a:r>
          </a:p>
        </p:txBody>
      </p:sp>
    </p:spTree>
    <p:extLst>
      <p:ext uri="{BB962C8B-B14F-4D97-AF65-F5344CB8AC3E}">
        <p14:creationId xmlns:p14="http://schemas.microsoft.com/office/powerpoint/2010/main" val="17524870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B4C2B62-3705-EC62-403E-DFD3718CA02E}"/>
              </a:ext>
            </a:extLst>
          </p:cNvPr>
          <p:cNvPicPr>
            <a:picLocks noChangeAspect="1"/>
          </p:cNvPicPr>
          <p:nvPr/>
        </p:nvPicPr>
        <p:blipFill>
          <a:blip r:embed="rId3"/>
          <a:stretch>
            <a:fillRect/>
          </a:stretch>
        </p:blipFill>
        <p:spPr>
          <a:xfrm>
            <a:off x="482600" y="1609218"/>
            <a:ext cx="8178800" cy="3639565"/>
          </a:xfrm>
          <a:prstGeom prst="rect">
            <a:avLst/>
          </a:prstGeom>
        </p:spPr>
      </p:pic>
      <p:sp>
        <p:nvSpPr>
          <p:cNvPr id="2" name="Slide Number Placeholder 1">
            <a:extLst>
              <a:ext uri="{FF2B5EF4-FFF2-40B4-BE49-F238E27FC236}">
                <a16:creationId xmlns:a16="http://schemas.microsoft.com/office/drawing/2014/main" id="{6B99DDE0-9881-D1D2-4238-A17E5248EFD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103</a:t>
            </a:fld>
            <a:endParaRPr lang="en-US"/>
          </a:p>
        </p:txBody>
      </p:sp>
    </p:spTree>
    <p:extLst>
      <p:ext uri="{BB962C8B-B14F-4D97-AF65-F5344CB8AC3E}">
        <p14:creationId xmlns:p14="http://schemas.microsoft.com/office/powerpoint/2010/main" val="3538222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29C47E-165C-7A7B-7586-6CBC80F7FEF8}"/>
              </a:ext>
            </a:extLst>
          </p:cNvPr>
          <p:cNvPicPr>
            <a:picLocks noChangeAspect="1"/>
          </p:cNvPicPr>
          <p:nvPr/>
        </p:nvPicPr>
        <p:blipFill>
          <a:blip r:embed="rId3"/>
          <a:stretch>
            <a:fillRect/>
          </a:stretch>
        </p:blipFill>
        <p:spPr>
          <a:xfrm>
            <a:off x="482600" y="1752345"/>
            <a:ext cx="8178800" cy="3353309"/>
          </a:xfrm>
          <a:prstGeom prst="rect">
            <a:avLst/>
          </a:prstGeom>
        </p:spPr>
      </p:pic>
      <p:sp>
        <p:nvSpPr>
          <p:cNvPr id="6" name="Slide Number Placeholder 5">
            <a:extLst>
              <a:ext uri="{FF2B5EF4-FFF2-40B4-BE49-F238E27FC236}">
                <a16:creationId xmlns:a16="http://schemas.microsoft.com/office/drawing/2014/main" id="{21D03C8C-1DFD-F4F4-E2AC-85BC6EB91AF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104</a:t>
            </a:fld>
            <a:endParaRPr lang="en-US"/>
          </a:p>
        </p:txBody>
      </p:sp>
    </p:spTree>
    <p:extLst>
      <p:ext uri="{BB962C8B-B14F-4D97-AF65-F5344CB8AC3E}">
        <p14:creationId xmlns:p14="http://schemas.microsoft.com/office/powerpoint/2010/main" val="29573763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346A7C3-ACAA-A21D-0C92-BFB16B303B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752345"/>
            <a:ext cx="8178800" cy="3353309"/>
          </a:xfrm>
          <a:prstGeom prst="rect">
            <a:avLst/>
          </a:prstGeom>
        </p:spPr>
      </p:pic>
      <p:sp>
        <p:nvSpPr>
          <p:cNvPr id="2" name="Slide Number Placeholder 1">
            <a:extLst>
              <a:ext uri="{FF2B5EF4-FFF2-40B4-BE49-F238E27FC236}">
                <a16:creationId xmlns:a16="http://schemas.microsoft.com/office/drawing/2014/main" id="{BDA80DC3-25DD-A4C0-00E9-475C2B40999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105</a:t>
            </a:fld>
            <a:endParaRPr lang="en-US"/>
          </a:p>
        </p:txBody>
      </p:sp>
    </p:spTree>
    <p:extLst>
      <p:ext uri="{BB962C8B-B14F-4D97-AF65-F5344CB8AC3E}">
        <p14:creationId xmlns:p14="http://schemas.microsoft.com/office/powerpoint/2010/main" val="7239039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game&#10;&#10;Description automatically generated">
            <a:extLst>
              <a:ext uri="{FF2B5EF4-FFF2-40B4-BE49-F238E27FC236}">
                <a16:creationId xmlns:a16="http://schemas.microsoft.com/office/drawing/2014/main" id="{775B178B-2543-EF65-793B-99F2C6DA29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1540" y="1136115"/>
            <a:ext cx="7691633" cy="4585771"/>
          </a:xfrm>
          <a:prstGeom prst="rect">
            <a:avLst/>
          </a:prstGeom>
        </p:spPr>
      </p:pic>
    </p:spTree>
    <p:extLst>
      <p:ext uri="{BB962C8B-B14F-4D97-AF65-F5344CB8AC3E}">
        <p14:creationId xmlns:p14="http://schemas.microsoft.com/office/powerpoint/2010/main" val="7086780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482600" y="2038604"/>
            <a:ext cx="8178800" cy="278079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107</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751852" y="4819394"/>
            <a:ext cx="3820148"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Bulkheads</a:t>
            </a:r>
            <a:r>
              <a:rPr lang="en-US" sz="1400" dirty="0">
                <a:latin typeface="Chalkboard" panose="03050602040202020205" pitchFamily="66" charset="77"/>
              </a:rPr>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2285934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278" y="959643"/>
            <a:ext cx="7596910" cy="4178300"/>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108</a:t>
            </a:fld>
            <a:endParaRPr lang="en-US"/>
          </a:p>
        </p:txBody>
      </p:sp>
      <p:sp>
        <p:nvSpPr>
          <p:cNvPr id="3" name="TextBox 2">
            <a:extLst>
              <a:ext uri="{FF2B5EF4-FFF2-40B4-BE49-F238E27FC236}">
                <a16:creationId xmlns:a16="http://schemas.microsoft.com/office/drawing/2014/main" id="{420987AA-C62B-DDAF-009B-6ECB33ACAE5D}"/>
              </a:ext>
            </a:extLst>
          </p:cNvPr>
          <p:cNvSpPr txBox="1"/>
          <p:nvPr/>
        </p:nvSpPr>
        <p:spPr>
          <a:xfrm>
            <a:off x="628650" y="5313581"/>
            <a:ext cx="3462854"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Blocking Retry</a:t>
            </a:r>
            <a:r>
              <a:rPr lang="en-US" sz="1400" dirty="0">
                <a:latin typeface="Chalkboard" panose="03050602040202020205" pitchFamily="66" charset="77"/>
              </a:rPr>
              <a:t>: Blocking Retry – when we keep trying to process a message, such as when we cannot connect to a DB and retry, creates backpressure as we slow consumption</a:t>
            </a:r>
            <a:r>
              <a:rPr lang="en-US" sz="1400" i="1" dirty="0">
                <a:latin typeface="Chalkboard" panose="03050602040202020205" pitchFamily="66" charset="77"/>
              </a:rPr>
              <a:t>.</a:t>
            </a:r>
            <a:r>
              <a:rPr lang="en-US" sz="1400" dirty="0">
                <a:latin typeface="Chalkboard" panose="03050602040202020205" pitchFamily="66" charset="77"/>
              </a:rPr>
              <a:t> </a:t>
            </a:r>
          </a:p>
        </p:txBody>
      </p:sp>
    </p:spTree>
    <p:extLst>
      <p:ext uri="{BB962C8B-B14F-4D97-AF65-F5344CB8AC3E}">
        <p14:creationId xmlns:p14="http://schemas.microsoft.com/office/powerpoint/2010/main" val="36722123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27428"/>
            <a:ext cx="8178800" cy="3803142"/>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109</a:t>
            </a:fld>
            <a:endParaRPr lang="en-US"/>
          </a:p>
        </p:txBody>
      </p:sp>
    </p:spTree>
    <p:extLst>
      <p:ext uri="{BB962C8B-B14F-4D97-AF65-F5344CB8AC3E}">
        <p14:creationId xmlns:p14="http://schemas.microsoft.com/office/powerpoint/2010/main" val="1332287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5720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48436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66087"/>
            <a:ext cx="8178800" cy="3925824"/>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110</a:t>
            </a:fld>
            <a:endParaRPr lang="en-US"/>
          </a:p>
        </p:txBody>
      </p:sp>
    </p:spTree>
    <p:extLst>
      <p:ext uri="{BB962C8B-B14F-4D97-AF65-F5344CB8AC3E}">
        <p14:creationId xmlns:p14="http://schemas.microsoft.com/office/powerpoint/2010/main" val="32935006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F3018DB-796D-3EF3-A3F0-CBD9D4FC75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4915" y="1339850"/>
            <a:ext cx="5532317" cy="4176900"/>
          </a:xfrm>
          <a:prstGeom prst="rect">
            <a:avLst/>
          </a:prstGeom>
        </p:spPr>
      </p:pic>
      <p:sp>
        <p:nvSpPr>
          <p:cNvPr id="2" name="Slide Number Placeholder 1">
            <a:extLst>
              <a:ext uri="{FF2B5EF4-FFF2-40B4-BE49-F238E27FC236}">
                <a16:creationId xmlns:a16="http://schemas.microsoft.com/office/drawing/2014/main" id="{2AFB1C24-F74E-1272-1C6C-21EFA941E45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111</a:t>
            </a:fld>
            <a:endParaRPr lang="en-US"/>
          </a:p>
        </p:txBody>
      </p:sp>
    </p:spTree>
    <p:extLst>
      <p:ext uri="{BB962C8B-B14F-4D97-AF65-F5344CB8AC3E}">
        <p14:creationId xmlns:p14="http://schemas.microsoft.com/office/powerpoint/2010/main" val="25819415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AE15FC0-3D34-CA73-50F9-C05E291F16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23911"/>
            <a:ext cx="8178800" cy="3210177"/>
          </a:xfrm>
          <a:prstGeom prst="rect">
            <a:avLst/>
          </a:prstGeom>
        </p:spPr>
      </p:pic>
      <p:sp>
        <p:nvSpPr>
          <p:cNvPr id="4" name="Slide Number Placeholder 3">
            <a:extLst>
              <a:ext uri="{FF2B5EF4-FFF2-40B4-BE49-F238E27FC236}">
                <a16:creationId xmlns:a16="http://schemas.microsoft.com/office/drawing/2014/main" id="{6A3C722A-4A91-0EEA-4F30-299C4B8590A9}"/>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112</a:t>
            </a:fld>
            <a:endParaRPr lang="en-US"/>
          </a:p>
        </p:txBody>
      </p:sp>
    </p:spTree>
    <p:extLst>
      <p:ext uri="{BB962C8B-B14F-4D97-AF65-F5344CB8AC3E}">
        <p14:creationId xmlns:p14="http://schemas.microsoft.com/office/powerpoint/2010/main" val="8947681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tationary, envelope, businesscard&#10;&#10;Description automatically generated">
            <a:extLst>
              <a:ext uri="{FF2B5EF4-FFF2-40B4-BE49-F238E27FC236}">
                <a16:creationId xmlns:a16="http://schemas.microsoft.com/office/drawing/2014/main" id="{B79BEC10-97F2-4BCE-958D-171C7AC463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946593"/>
            <a:ext cx="8178800" cy="2964813"/>
          </a:xfrm>
          <a:prstGeom prst="rect">
            <a:avLst/>
          </a:prstGeom>
        </p:spPr>
      </p:pic>
      <p:sp>
        <p:nvSpPr>
          <p:cNvPr id="2" name="Slide Number Placeholder 1">
            <a:extLst>
              <a:ext uri="{FF2B5EF4-FFF2-40B4-BE49-F238E27FC236}">
                <a16:creationId xmlns:a16="http://schemas.microsoft.com/office/drawing/2014/main" id="{82AE0D27-75C5-B0AF-AF3A-D40C31860B98}"/>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113</a:t>
            </a:fld>
            <a:endParaRPr lang="en-US"/>
          </a:p>
        </p:txBody>
      </p:sp>
    </p:spTree>
    <p:extLst>
      <p:ext uri="{BB962C8B-B14F-4D97-AF65-F5344CB8AC3E}">
        <p14:creationId xmlns:p14="http://schemas.microsoft.com/office/powerpoint/2010/main" val="17443154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E5C1D0CD-5B8D-BCB9-1B8D-006EBB8963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54581"/>
            <a:ext cx="8178800" cy="3148836"/>
          </a:xfrm>
          <a:prstGeom prst="rect">
            <a:avLst/>
          </a:prstGeom>
        </p:spPr>
      </p:pic>
      <p:sp>
        <p:nvSpPr>
          <p:cNvPr id="4" name="Slide Number Placeholder 3">
            <a:extLst>
              <a:ext uri="{FF2B5EF4-FFF2-40B4-BE49-F238E27FC236}">
                <a16:creationId xmlns:a16="http://schemas.microsoft.com/office/drawing/2014/main" id="{3AD1F23F-D3C3-4F6D-42BB-B296BD1E0AA5}"/>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114</a:t>
            </a:fld>
            <a:endParaRPr lang="en-US"/>
          </a:p>
        </p:txBody>
      </p:sp>
    </p:spTree>
    <p:extLst>
      <p:ext uri="{BB962C8B-B14F-4D97-AF65-F5344CB8AC3E}">
        <p14:creationId xmlns:p14="http://schemas.microsoft.com/office/powerpoint/2010/main" val="42861731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53A95E1D-03E5-B83F-5ABA-F88A4BFB60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98994"/>
            <a:ext cx="8178800" cy="3660011"/>
          </a:xfrm>
          <a:prstGeom prst="rect">
            <a:avLst/>
          </a:prstGeom>
        </p:spPr>
      </p:pic>
      <p:sp>
        <p:nvSpPr>
          <p:cNvPr id="2" name="Slide Number Placeholder 1">
            <a:extLst>
              <a:ext uri="{FF2B5EF4-FFF2-40B4-BE49-F238E27FC236}">
                <a16:creationId xmlns:a16="http://schemas.microsoft.com/office/drawing/2014/main" id="{BA67D4D9-59CB-B4B9-3695-7B6C776A8B8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115</a:t>
            </a:fld>
            <a:endParaRPr lang="en-US"/>
          </a:p>
        </p:txBody>
      </p:sp>
    </p:spTree>
    <p:extLst>
      <p:ext uri="{BB962C8B-B14F-4D97-AF65-F5344CB8AC3E}">
        <p14:creationId xmlns:p14="http://schemas.microsoft.com/office/powerpoint/2010/main" val="42480136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BE1B653D-5FCB-5C45-3A73-EA0ED68296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526" y="1339850"/>
            <a:ext cx="7920949" cy="4178300"/>
          </a:xfrm>
          <a:prstGeom prst="rect">
            <a:avLst/>
          </a:prstGeom>
        </p:spPr>
      </p:pic>
      <p:sp>
        <p:nvSpPr>
          <p:cNvPr id="2" name="Slide Number Placeholder 1">
            <a:extLst>
              <a:ext uri="{FF2B5EF4-FFF2-40B4-BE49-F238E27FC236}">
                <a16:creationId xmlns:a16="http://schemas.microsoft.com/office/drawing/2014/main" id="{2E44078D-62D4-D9D3-B51A-E95A7E0342B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116</a:t>
            </a:fld>
            <a:endParaRPr lang="en-US"/>
          </a:p>
        </p:txBody>
      </p:sp>
    </p:spTree>
    <p:extLst>
      <p:ext uri="{BB962C8B-B14F-4D97-AF65-F5344CB8AC3E}">
        <p14:creationId xmlns:p14="http://schemas.microsoft.com/office/powerpoint/2010/main" val="22770679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 schematic&#10;&#10;Description automatically generated">
            <a:extLst>
              <a:ext uri="{FF2B5EF4-FFF2-40B4-BE49-F238E27FC236}">
                <a16:creationId xmlns:a16="http://schemas.microsoft.com/office/drawing/2014/main" id="{FFD59B04-9105-D77A-BEB7-96F58D24C72F}"/>
              </a:ext>
            </a:extLst>
          </p:cNvPr>
          <p:cNvPicPr>
            <a:picLocks noChangeAspect="1"/>
          </p:cNvPicPr>
          <p:nvPr/>
        </p:nvPicPr>
        <p:blipFill>
          <a:blip r:embed="rId2"/>
          <a:stretch>
            <a:fillRect/>
          </a:stretch>
        </p:blipFill>
        <p:spPr>
          <a:xfrm>
            <a:off x="482600" y="1041951"/>
            <a:ext cx="8178800" cy="3639565"/>
          </a:xfrm>
          <a:prstGeom prst="rect">
            <a:avLst/>
          </a:prstGeom>
        </p:spPr>
      </p:pic>
      <p:sp>
        <p:nvSpPr>
          <p:cNvPr id="4" name="Slide Number Placeholder 3">
            <a:extLst>
              <a:ext uri="{FF2B5EF4-FFF2-40B4-BE49-F238E27FC236}">
                <a16:creationId xmlns:a16="http://schemas.microsoft.com/office/drawing/2014/main" id="{78BEE5AF-E1FB-143C-107D-5D09C57CA2C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117</a:t>
            </a:fld>
            <a:endParaRPr lang="en-US"/>
          </a:p>
        </p:txBody>
      </p:sp>
      <p:sp>
        <p:nvSpPr>
          <p:cNvPr id="15" name="TextBox 14">
            <a:extLst>
              <a:ext uri="{FF2B5EF4-FFF2-40B4-BE49-F238E27FC236}">
                <a16:creationId xmlns:a16="http://schemas.microsoft.com/office/drawing/2014/main" id="{694DC032-3510-DF97-50FF-382C60D44E4F}"/>
              </a:ext>
            </a:extLst>
          </p:cNvPr>
          <p:cNvSpPr txBox="1"/>
          <p:nvPr/>
        </p:nvSpPr>
        <p:spPr>
          <a:xfrm>
            <a:off x="628650" y="5077677"/>
            <a:ext cx="5160985"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It is possible to calculate activity state by comparing the inbox and outbox to determine where a flow reached, in the event of failure, over storing current state.</a:t>
            </a:r>
          </a:p>
        </p:txBody>
      </p:sp>
    </p:spTree>
    <p:extLst>
      <p:ext uri="{BB962C8B-B14F-4D97-AF65-F5344CB8AC3E}">
        <p14:creationId xmlns:p14="http://schemas.microsoft.com/office/powerpoint/2010/main" val="3001804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product&#10;&#10;Description automatically generated">
            <a:extLst>
              <a:ext uri="{FF2B5EF4-FFF2-40B4-BE49-F238E27FC236}">
                <a16:creationId xmlns:a16="http://schemas.microsoft.com/office/drawing/2014/main" id="{34911762-0994-17A6-3C1D-93C59AA3BA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0907" y="1634067"/>
            <a:ext cx="8569893" cy="3449383"/>
          </a:xfrm>
          <a:prstGeom prst="rect">
            <a:avLst/>
          </a:prstGeom>
        </p:spPr>
      </p:pic>
      <p:sp>
        <p:nvSpPr>
          <p:cNvPr id="4" name="Slide Number Placeholder 3">
            <a:extLst>
              <a:ext uri="{FF2B5EF4-FFF2-40B4-BE49-F238E27FC236}">
                <a16:creationId xmlns:a16="http://schemas.microsoft.com/office/drawing/2014/main" id="{E03DC23D-6039-73D7-056B-3178AF382FA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118</a:t>
            </a:fld>
            <a:endParaRPr lang="en-US"/>
          </a:p>
        </p:txBody>
      </p:sp>
    </p:spTree>
    <p:extLst>
      <p:ext uri="{BB962C8B-B14F-4D97-AF65-F5344CB8AC3E}">
        <p14:creationId xmlns:p14="http://schemas.microsoft.com/office/powerpoint/2010/main" val="19643468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EBE4-420E-582F-5F61-21C9B5549FB9}"/>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71E9D3-23A0-3DC3-618D-FB39ACEF0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14971"/>
            <a:ext cx="8178800" cy="4028057"/>
          </a:xfrm>
          <a:prstGeom prst="rect">
            <a:avLst/>
          </a:prstGeom>
        </p:spPr>
      </p:pic>
      <p:sp>
        <p:nvSpPr>
          <p:cNvPr id="4" name="Slide Number Placeholder 3">
            <a:extLst>
              <a:ext uri="{FF2B5EF4-FFF2-40B4-BE49-F238E27FC236}">
                <a16:creationId xmlns:a16="http://schemas.microsoft.com/office/drawing/2014/main" id="{E560C0F4-27BE-56A4-FAC3-8F5AFBF8C6E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119</a:t>
            </a:fld>
            <a:endParaRPr lang="en-US"/>
          </a:p>
        </p:txBody>
      </p:sp>
    </p:spTree>
    <p:extLst>
      <p:ext uri="{BB962C8B-B14F-4D97-AF65-F5344CB8AC3E}">
        <p14:creationId xmlns:p14="http://schemas.microsoft.com/office/powerpoint/2010/main" val="1073154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 Out-Only (Publish-Subscribe)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446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E881-FD6C-DAC6-973C-B6FC669F1BA1}"/>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B9083D-A0F7-6710-C278-8B330C40BF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9254" y="1339850"/>
            <a:ext cx="5665493" cy="4178300"/>
          </a:xfrm>
          <a:prstGeom prst="rect">
            <a:avLst/>
          </a:prstGeom>
        </p:spPr>
      </p:pic>
      <p:sp>
        <p:nvSpPr>
          <p:cNvPr id="2" name="Slide Number Placeholder 1">
            <a:extLst>
              <a:ext uri="{FF2B5EF4-FFF2-40B4-BE49-F238E27FC236}">
                <a16:creationId xmlns:a16="http://schemas.microsoft.com/office/drawing/2014/main" id="{CAF703E5-D05B-7AD5-02D4-CFDBF33B0ACF}"/>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120</a:t>
            </a:fld>
            <a:endParaRPr lang="en-US"/>
          </a:p>
        </p:txBody>
      </p:sp>
    </p:spTree>
    <p:extLst>
      <p:ext uri="{BB962C8B-B14F-4D97-AF65-F5344CB8AC3E}">
        <p14:creationId xmlns:p14="http://schemas.microsoft.com/office/powerpoint/2010/main" val="32312848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121</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a:t>Paper Workflows</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“My life looked good on paper - where, in fact, almost all of it was being lived.”  - Martin Amis</a:t>
            </a:r>
          </a:p>
        </p:txBody>
      </p:sp>
    </p:spTree>
    <p:extLst>
      <p:ext uri="{BB962C8B-B14F-4D97-AF65-F5344CB8AC3E}">
        <p14:creationId xmlns:p14="http://schemas.microsoft.com/office/powerpoint/2010/main" val="30028053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122</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795629" cy="369332"/>
          </a:xfrm>
          <a:prstGeom prst="rect">
            <a:avLst/>
          </a:prstGeom>
          <a:noFill/>
        </p:spPr>
        <p:txBody>
          <a:bodyPr wrap="square" rtlCol="0">
            <a:spAutoFit/>
          </a:bodyPr>
          <a:lstStyle/>
          <a:p>
            <a:r>
              <a:rPr lang="en-US" dirty="0"/>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2872462" cy="369332"/>
          </a:xfrm>
          <a:prstGeom prst="rect">
            <a:avLst/>
          </a:prstGeom>
          <a:noFill/>
        </p:spPr>
        <p:txBody>
          <a:bodyPr wrap="square" rtlCol="0">
            <a:spAutoFit/>
          </a:bodyPr>
          <a:lstStyle/>
          <a:p>
            <a:r>
              <a:rPr lang="en-US" dirty="0"/>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328417" cy="307777"/>
          </a:xfrm>
          <a:prstGeom prst="rect">
            <a:avLst/>
          </a:prstGeom>
          <a:noFill/>
        </p:spPr>
        <p:txBody>
          <a:bodyPr wrap="square" rtlCol="0">
            <a:spAutoFit/>
          </a:bodyPr>
          <a:lstStyle/>
          <a:p>
            <a:pPr algn="ctr"/>
            <a:r>
              <a:rPr lang="en-US" dirty="0"/>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328417" cy="307777"/>
          </a:xfrm>
          <a:prstGeom prst="rect">
            <a:avLst/>
          </a:prstGeom>
          <a:noFill/>
        </p:spPr>
        <p:txBody>
          <a:bodyPr wrap="square" rtlCol="0">
            <a:spAutoFit/>
          </a:bodyPr>
          <a:lstStyle/>
          <a:p>
            <a:pPr algn="ctr"/>
            <a:r>
              <a:rPr lang="en-US" dirty="0"/>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328417" cy="369332"/>
          </a:xfrm>
          <a:prstGeom prst="rect">
            <a:avLst/>
          </a:prstGeom>
          <a:noFill/>
        </p:spPr>
        <p:txBody>
          <a:bodyPr wrap="square" rtlCol="0">
            <a:spAutoFit/>
          </a:bodyPr>
          <a:lstStyle/>
          <a:p>
            <a:pPr algn="ctr"/>
            <a:r>
              <a:rPr lang="en-US" dirty="0"/>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328417" cy="369332"/>
          </a:xfrm>
          <a:prstGeom prst="rect">
            <a:avLst/>
          </a:prstGeom>
          <a:noFill/>
        </p:spPr>
        <p:txBody>
          <a:bodyPr wrap="square" rtlCol="0">
            <a:spAutoFit/>
          </a:bodyPr>
          <a:lstStyle/>
          <a:p>
            <a:pPr algn="ctr"/>
            <a:r>
              <a:rPr lang="en-US" dirty="0"/>
              <a:t>Fat</a:t>
            </a:r>
          </a:p>
        </p:txBody>
      </p:sp>
    </p:spTree>
    <p:extLst>
      <p:ext uri="{BB962C8B-B14F-4D97-AF65-F5344CB8AC3E}">
        <p14:creationId xmlns:p14="http://schemas.microsoft.com/office/powerpoint/2010/main" val="32391565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123</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897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124</a:t>
            </a:fld>
            <a:endParaRPr lang="en-US"/>
          </a:p>
        </p:txBody>
      </p:sp>
    </p:spTree>
    <p:extLst>
      <p:ext uri="{BB962C8B-B14F-4D97-AF65-F5344CB8AC3E}">
        <p14:creationId xmlns:p14="http://schemas.microsoft.com/office/powerpoint/2010/main" val="18150779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125</a:t>
            </a:fld>
            <a:endParaRPr lang="en-US"/>
          </a:p>
        </p:txBody>
      </p:sp>
    </p:spTree>
    <p:extLst>
      <p:ext uri="{BB962C8B-B14F-4D97-AF65-F5344CB8AC3E}">
        <p14:creationId xmlns:p14="http://schemas.microsoft.com/office/powerpoint/2010/main" val="32425498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126</a:t>
            </a:fld>
            <a:endParaRPr lang="en-US"/>
          </a:p>
        </p:txBody>
      </p:sp>
    </p:spTree>
    <p:extLst>
      <p:ext uri="{BB962C8B-B14F-4D97-AF65-F5344CB8AC3E}">
        <p14:creationId xmlns:p14="http://schemas.microsoft.com/office/powerpoint/2010/main" val="16442633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3"/>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34080715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8321530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129</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70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535877-1414-A302-2A17-D3FDB184C6C4}"/>
              </a:ext>
            </a:extLst>
          </p:cNvPr>
          <p:cNvSpPr txBox="1"/>
          <p:nvPr/>
        </p:nvSpPr>
        <p:spPr>
          <a:xfrm>
            <a:off x="680720" y="4867646"/>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When using an In-Out pattern the provider sets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(conversation id) in the header of the request and the provider returns that id in the header of the response so that we can correlate replies sent over a separate channel.</a:t>
            </a:r>
          </a:p>
        </p:txBody>
      </p:sp>
      <p:cxnSp>
        <p:nvCxnSpPr>
          <p:cNvPr id="8" name="Straight Arrow Connector 7">
            <a:extLst>
              <a:ext uri="{FF2B5EF4-FFF2-40B4-BE49-F238E27FC236}">
                <a16:creationId xmlns:a16="http://schemas.microsoft.com/office/drawing/2014/main" id="{1EE84F89-AA06-325A-6071-6E7FEF71C1A8}"/>
              </a:ext>
            </a:extLst>
          </p:cNvPr>
          <p:cNvCxnSpPr>
            <a:cxnSpLocks/>
            <a:stCxn id="5" idx="0"/>
          </p:cNvCxnSpPr>
          <p:nvPr/>
        </p:nvCxnSpPr>
        <p:spPr>
          <a:xfrm flipV="1">
            <a:off x="2420734" y="3902479"/>
            <a:ext cx="1759183" cy="965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3857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130</a:t>
            </a:fld>
            <a:endParaRPr lang="en-US"/>
          </a:p>
        </p:txBody>
      </p:sp>
    </p:spTree>
    <p:extLst>
      <p:ext uri="{BB962C8B-B14F-4D97-AF65-F5344CB8AC3E}">
        <p14:creationId xmlns:p14="http://schemas.microsoft.com/office/powerpoint/2010/main" val="23882803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131</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1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132</a:t>
            </a:fld>
            <a:endParaRPr lang="en-US"/>
          </a:p>
        </p:txBody>
      </p:sp>
    </p:spTree>
    <p:extLst>
      <p:ext uri="{BB962C8B-B14F-4D97-AF65-F5344CB8AC3E}">
        <p14:creationId xmlns:p14="http://schemas.microsoft.com/office/powerpoint/2010/main" val="5365544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133</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4923649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135</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136</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Compensation</a:t>
            </a:r>
            <a:endParaRPr lang="en-GB" sz="2800" b="1" dirty="0">
              <a:latin typeface="+mn-lt"/>
            </a:endParaRPr>
          </a:p>
        </p:txBody>
      </p:sp>
    </p:spTree>
    <p:extLst>
      <p:ext uri="{BB962C8B-B14F-4D97-AF65-F5344CB8AC3E}">
        <p14:creationId xmlns:p14="http://schemas.microsoft.com/office/powerpoint/2010/main" val="20805317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137</a:t>
            </a:fld>
            <a:endParaRPr lang="en-US"/>
          </a:p>
        </p:txBody>
      </p:sp>
    </p:spTree>
    <p:extLst>
      <p:ext uri="{BB962C8B-B14F-4D97-AF65-F5344CB8AC3E}">
        <p14:creationId xmlns:p14="http://schemas.microsoft.com/office/powerpoint/2010/main" val="36658786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138</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5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139</a:t>
            </a:fld>
            <a:endParaRPr lang="en-US"/>
          </a:p>
        </p:txBody>
      </p:sp>
    </p:spTree>
    <p:extLst>
      <p:ext uri="{BB962C8B-B14F-4D97-AF65-F5344CB8AC3E}">
        <p14:creationId xmlns:p14="http://schemas.microsoft.com/office/powerpoint/2010/main" val="2551274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Request-Reaction (Command-Acknowledgement)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34239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140</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3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141</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32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142</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Flow Based Programming</a:t>
            </a:r>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318300" y="3613558"/>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“Everything Flows and Nothing Stays.”  - Heraclitus</a:t>
            </a:r>
          </a:p>
        </p:txBody>
      </p:sp>
    </p:spTree>
    <p:extLst>
      <p:ext uri="{BB962C8B-B14F-4D97-AF65-F5344CB8AC3E}">
        <p14:creationId xmlns:p14="http://schemas.microsoft.com/office/powerpoint/2010/main" val="33291235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143</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41459024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144</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39460188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A7D848-4624-2C9A-8F9C-099D2A1C9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6007" y="1339850"/>
            <a:ext cx="7051986" cy="4178300"/>
          </a:xfrm>
          <a:prstGeom prst="rect">
            <a:avLst/>
          </a:prstGeom>
        </p:spPr>
      </p:pic>
      <p:sp>
        <p:nvSpPr>
          <p:cNvPr id="2" name="Slide Number Placeholder 1">
            <a:extLst>
              <a:ext uri="{FF2B5EF4-FFF2-40B4-BE49-F238E27FC236}">
                <a16:creationId xmlns:a16="http://schemas.microsoft.com/office/drawing/2014/main" id="{7344160A-BF15-DAE3-10E2-BA3C94AFC8A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145</a:t>
            </a:fld>
            <a:endParaRPr lang="en-US"/>
          </a:p>
        </p:txBody>
      </p:sp>
    </p:spTree>
    <p:extLst>
      <p:ext uri="{BB962C8B-B14F-4D97-AF65-F5344CB8AC3E}">
        <p14:creationId xmlns:p14="http://schemas.microsoft.com/office/powerpoint/2010/main" val="3545553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146</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1586474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147</a:t>
            </a:fld>
            <a:endParaRPr lang="en-US"/>
          </a:p>
        </p:txBody>
      </p:sp>
      <p:pic>
        <p:nvPicPr>
          <p:cNvPr id="5" name="Picture 4">
            <a:extLst>
              <a:ext uri="{FF2B5EF4-FFF2-40B4-BE49-F238E27FC236}">
                <a16:creationId xmlns:a16="http://schemas.microsoft.com/office/drawing/2014/main" id="{D4ADB36D-E58B-A382-66F0-DECA204000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990" y="1962065"/>
            <a:ext cx="8526760" cy="2933870"/>
          </a:xfrm>
          <a:prstGeom prst="rect">
            <a:avLst/>
          </a:prstGeom>
        </p:spPr>
      </p:pic>
    </p:spTree>
    <p:extLst>
      <p:ext uri="{BB962C8B-B14F-4D97-AF65-F5344CB8AC3E}">
        <p14:creationId xmlns:p14="http://schemas.microsoft.com/office/powerpoint/2010/main" val="12395542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148</a:t>
            </a:fld>
            <a:endParaRPr lang="en-US"/>
          </a:p>
        </p:txBody>
      </p:sp>
      <p:pic>
        <p:nvPicPr>
          <p:cNvPr id="4" name="Picture 3" descr="A diagram of a diagram&#10;&#10;Description automatically generated">
            <a:extLst>
              <a:ext uri="{FF2B5EF4-FFF2-40B4-BE49-F238E27FC236}">
                <a16:creationId xmlns:a16="http://schemas.microsoft.com/office/drawing/2014/main" id="{AD1B5DCE-F256-53F5-7B08-3FB63C8887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26" y="2007040"/>
            <a:ext cx="8469236" cy="2998464"/>
          </a:xfrm>
          <a:prstGeom prst="rect">
            <a:avLst/>
          </a:prstGeom>
        </p:spPr>
      </p:pic>
      <p:sp>
        <p:nvSpPr>
          <p:cNvPr id="6" name="TextBox 5">
            <a:extLst>
              <a:ext uri="{FF2B5EF4-FFF2-40B4-BE49-F238E27FC236}">
                <a16:creationId xmlns:a16="http://schemas.microsoft.com/office/drawing/2014/main" id="{E6901FF3-86FE-1D0B-8BF5-777067891711}"/>
              </a:ext>
            </a:extLst>
          </p:cNvPr>
          <p:cNvSpPr txBox="1"/>
          <p:nvPr/>
        </p:nvSpPr>
        <p:spPr>
          <a:xfrm>
            <a:off x="2108278" y="1658571"/>
            <a:ext cx="2057400" cy="738664"/>
          </a:xfrm>
          <a:prstGeom prst="rect">
            <a:avLst/>
          </a:prstGeom>
          <a:noFill/>
          <a:ln>
            <a:solidFill>
              <a:schemeClr val="accent1"/>
            </a:solidFill>
          </a:ln>
        </p:spPr>
        <p:txBody>
          <a:bodyPr wrap="square" rtlCol="0">
            <a:spAutoFit/>
          </a:bodyPr>
          <a:lstStyle/>
          <a:p>
            <a:r>
              <a:rPr lang="en-GB" sz="1050" b="1" dirty="0"/>
              <a:t>Walk of Shame</a:t>
            </a:r>
            <a:r>
              <a:rPr lang="en-GB" sz="1050" dirty="0"/>
              <a:t>: The trouble is that we may keep asking, so it makes sense to cache this somehow.</a:t>
            </a:r>
            <a:endParaRPr lang="en-GB" sz="1050" b="1" dirty="0"/>
          </a:p>
        </p:txBody>
      </p:sp>
    </p:spTree>
    <p:extLst>
      <p:ext uri="{BB962C8B-B14F-4D97-AF65-F5344CB8AC3E}">
        <p14:creationId xmlns:p14="http://schemas.microsoft.com/office/powerpoint/2010/main" val="28107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149</a:t>
            </a:fld>
            <a:endParaRPr lang="en-US"/>
          </a:p>
        </p:txBody>
      </p:sp>
      <p:pic>
        <p:nvPicPr>
          <p:cNvPr id="5" name="Picture 4" descr="A diagram of a diagram&#10;&#10;Description automatically generated">
            <a:extLst>
              <a:ext uri="{FF2B5EF4-FFF2-40B4-BE49-F238E27FC236}">
                <a16:creationId xmlns:a16="http://schemas.microsoft.com/office/drawing/2014/main" id="{66F0ECEE-EC9B-3A8F-CE90-3A8C68452A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391" y="2074436"/>
            <a:ext cx="8836665" cy="2738709"/>
          </a:xfrm>
          <a:prstGeom prst="rect">
            <a:avLst/>
          </a:prstGeom>
        </p:spPr>
      </p:pic>
    </p:spTree>
    <p:extLst>
      <p:ext uri="{BB962C8B-B14F-4D97-AF65-F5344CB8AC3E}">
        <p14:creationId xmlns:p14="http://schemas.microsoft.com/office/powerpoint/2010/main" val="1157376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(Query-Result)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0271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150</a:t>
            </a:fld>
            <a:endParaRPr lang="en-US"/>
          </a:p>
        </p:txBody>
      </p:sp>
    </p:spTree>
    <p:extLst>
      <p:ext uri="{BB962C8B-B14F-4D97-AF65-F5344CB8AC3E}">
        <p14:creationId xmlns:p14="http://schemas.microsoft.com/office/powerpoint/2010/main" val="14328503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151</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8675936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152</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153</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154</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155</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156</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157</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158</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060606" y="1841256"/>
            <a:ext cx="1412240" cy="461665"/>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Message Triggers Fault</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159</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(Subscribe-Notify)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16</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3964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160</a:t>
            </a:fld>
            <a:endParaRPr lang="en-US"/>
          </a:p>
        </p:txBody>
      </p:sp>
    </p:spTree>
    <p:extLst>
      <p:ext uri="{BB962C8B-B14F-4D97-AF65-F5344CB8AC3E}">
        <p14:creationId xmlns:p14="http://schemas.microsoft.com/office/powerpoint/2010/main" val="35347657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161</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Paper Flow</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0794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162</a:t>
            </a:fld>
            <a:endParaRPr lang="en-US"/>
          </a:p>
        </p:txBody>
      </p:sp>
    </p:spTree>
    <p:extLst>
      <p:ext uri="{BB962C8B-B14F-4D97-AF65-F5344CB8AC3E}">
        <p14:creationId xmlns:p14="http://schemas.microsoft.com/office/powerpoint/2010/main" val="11998426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163</a:t>
            </a:fld>
            <a:endParaRPr lang="en-US"/>
          </a:p>
        </p:txBody>
      </p:sp>
    </p:spTree>
    <p:extLst>
      <p:ext uri="{BB962C8B-B14F-4D97-AF65-F5344CB8AC3E}">
        <p14:creationId xmlns:p14="http://schemas.microsoft.com/office/powerpoint/2010/main" val="758847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164</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165</a:t>
            </a:fld>
            <a:endParaRPr lang="en-US"/>
          </a:p>
        </p:txBody>
      </p:sp>
    </p:spTree>
    <p:extLst>
      <p:ext uri="{BB962C8B-B14F-4D97-AF65-F5344CB8AC3E}">
        <p14:creationId xmlns:p14="http://schemas.microsoft.com/office/powerpoint/2010/main" val="2976814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Blocking In-Out (Request-Reply) </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17</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thus not required</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234048"/>
            <a:ext cx="1893378" cy="890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flipV="1">
            <a:off x="4703861" y="3154007"/>
            <a:ext cx="1893378" cy="80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1086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18</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29127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05493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Who are you?</a:t>
            </a:r>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
        <p:nvSpPr>
          <p:cNvPr id="8" name="TextBox 7">
            <a:extLst>
              <a:ext uri="{FF2B5EF4-FFF2-40B4-BE49-F238E27FC236}">
                <a16:creationId xmlns:a16="http://schemas.microsoft.com/office/drawing/2014/main" id="{755CE817-B452-0017-3787-B998E9C9E9A6}"/>
              </a:ext>
            </a:extLst>
          </p:cNvPr>
          <p:cNvSpPr txBox="1"/>
          <p:nvPr/>
        </p:nvSpPr>
        <p:spPr>
          <a:xfrm>
            <a:off x="5673676" y="5097319"/>
            <a:ext cx="3062361" cy="507831"/>
          </a:xfrm>
          <a:prstGeom prst="rect">
            <a:avLst/>
          </a:prstGeom>
          <a:noFill/>
        </p:spPr>
        <p:txBody>
          <a:bodyPr wrap="square">
            <a:spAutoFit/>
          </a:bodyPr>
          <a:lstStyle/>
          <a:p>
            <a:r>
              <a:rPr lang="en-GB" sz="1350" dirty="0" err="1"/>
              <a:t>www.linkedin.com</a:t>
            </a:r>
            <a:r>
              <a:rPr lang="en-GB" sz="1350" dirty="0"/>
              <a:t>/in/ian-cooper-2b059b</a:t>
            </a: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2013" y="2066925"/>
            <a:ext cx="7572645" cy="2780201"/>
          </a:xfrm>
          <a:prstGeom prst="rect">
            <a:avLst/>
          </a:prstGeom>
        </p:spPr>
      </p:pic>
    </p:spTree>
    <p:extLst>
      <p:ext uri="{BB962C8B-B14F-4D97-AF65-F5344CB8AC3E}">
        <p14:creationId xmlns:p14="http://schemas.microsoft.com/office/powerpoint/2010/main" val="2248189845"/>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Google Shape;106;p26">
            <a:extLst>
              <a:ext uri="{FF2B5EF4-FFF2-40B4-BE49-F238E27FC236}">
                <a16:creationId xmlns:a16="http://schemas.microsoft.com/office/drawing/2014/main" id="{C6257019-E1F6-012B-6E7A-DB13C964CA40}"/>
              </a:ext>
            </a:extLst>
          </p:cNvPr>
          <p:cNvSpPr txBox="1"/>
          <p:nvPr/>
        </p:nvSpPr>
        <p:spPr>
          <a:xfrm rot="10800000" flipV="1">
            <a:off x="836142" y="1180213"/>
            <a:ext cx="1265423" cy="204538"/>
          </a:xfrm>
          <a:prstGeom prst="rect">
            <a:avLst/>
          </a:prstGeom>
          <a:noFill/>
          <a:ln>
            <a:noFill/>
          </a:ln>
        </p:spPr>
        <p:txBody>
          <a:bodyPr spcFirstLastPara="1" wrap="square" lIns="0" tIns="0" rIns="38570" bIns="0" anchor="t" anchorCtr="0">
            <a:noAutofit/>
          </a:bodyPr>
          <a:lstStyle/>
          <a:p>
            <a:pPr defTabSz="420624">
              <a:spcAft>
                <a:spcPts val="600"/>
              </a:spcAft>
            </a:pPr>
            <a:r>
              <a:rPr lang="en-GB" sz="1932" kern="1200" dirty="0">
                <a:solidFill>
                  <a:schemeClr val="tx1"/>
                </a:solidFill>
                <a:latin typeface="Chalkboard" panose="03050602040202020205" pitchFamily="66" charset="77"/>
                <a:ea typeface="+mn-ea"/>
                <a:cs typeface="+mn-cs"/>
                <a:sym typeface="Inter Medium"/>
              </a:rPr>
              <a:t>Messaging</a:t>
            </a:r>
            <a:endParaRPr lang="en-GB" sz="2100" dirty="0">
              <a:latin typeface="Chalkboard" panose="03050602040202020205" pitchFamily="66" charset="77"/>
              <a:ea typeface="Inter Medium"/>
              <a:cs typeface="Inter Medium"/>
              <a:sym typeface="Inter Medium"/>
            </a:endParaRPr>
          </a:p>
        </p:txBody>
      </p:sp>
      <p:sp>
        <p:nvSpPr>
          <p:cNvPr id="4" name="Google Shape;118;p26">
            <a:extLst>
              <a:ext uri="{FF2B5EF4-FFF2-40B4-BE49-F238E27FC236}">
                <a16:creationId xmlns:a16="http://schemas.microsoft.com/office/drawing/2014/main" id="{7CB18EA4-8F13-1DFA-C59F-9FCE81DCF2B5}"/>
              </a:ext>
            </a:extLst>
          </p:cNvPr>
          <p:cNvSpPr txBox="1"/>
          <p:nvPr/>
        </p:nvSpPr>
        <p:spPr>
          <a:xfrm>
            <a:off x="836143" y="1828616"/>
            <a:ext cx="999666"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Has Intent</a:t>
            </a:r>
            <a:endParaRPr lang="en-GB" sz="1350" dirty="0">
              <a:latin typeface="Chalkboard" panose="03050602040202020205" pitchFamily="66" charset="77"/>
            </a:endParaRPr>
          </a:p>
        </p:txBody>
      </p:sp>
      <p:sp>
        <p:nvSpPr>
          <p:cNvPr id="5" name="Google Shape;121;p26">
            <a:extLst>
              <a:ext uri="{FF2B5EF4-FFF2-40B4-BE49-F238E27FC236}">
                <a16:creationId xmlns:a16="http://schemas.microsoft.com/office/drawing/2014/main" id="{5854F91A-8385-FB41-3CAE-EC503BDEF1AF}"/>
              </a:ext>
            </a:extLst>
          </p:cNvPr>
          <p:cNvSpPr txBox="1"/>
          <p:nvPr/>
        </p:nvSpPr>
        <p:spPr>
          <a:xfrm>
            <a:off x="811501" y="2169774"/>
            <a:ext cx="2175648" cy="1150238"/>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Request An Answer (Query)</a:t>
            </a:r>
          </a:p>
          <a:p>
            <a:pPr defTabSz="420624">
              <a:spcAft>
                <a:spcPts val="600"/>
              </a:spcAft>
            </a:pPr>
            <a:r>
              <a:rPr lang="en-GB" sz="1242" kern="1200">
                <a:solidFill>
                  <a:schemeClr val="tx1"/>
                </a:solidFill>
                <a:latin typeface="Chalkboard" panose="03050602040202020205" pitchFamily="66" charset="77"/>
                <a:ea typeface="+mn-ea"/>
                <a:cs typeface="+mn-cs"/>
              </a:rPr>
              <a:t>Transfer of Control</a:t>
            </a:r>
          </a:p>
          <a:p>
            <a:pPr defTabSz="420624">
              <a:spcAft>
                <a:spcPts val="600"/>
              </a:spcAft>
            </a:pPr>
            <a:r>
              <a:rPr lang="en-GB" sz="1242" kern="1200">
                <a:solidFill>
                  <a:schemeClr val="tx1"/>
                </a:solidFill>
                <a:latin typeface="Chalkboard" panose="03050602040202020205" pitchFamily="66" charset="77"/>
                <a:ea typeface="+mn-ea"/>
                <a:cs typeface="+mn-cs"/>
              </a:rPr>
              <a:t>(Command)</a:t>
            </a:r>
          </a:p>
          <a:p>
            <a:pPr defTabSz="420624">
              <a:spcAft>
                <a:spcPts val="600"/>
              </a:spcAft>
            </a:pPr>
            <a:r>
              <a:rPr lang="en-GB" sz="1242" kern="1200">
                <a:solidFill>
                  <a:schemeClr val="tx1"/>
                </a:solidFill>
                <a:latin typeface="Chalkboard" panose="03050602040202020205" pitchFamily="66" charset="77"/>
                <a:ea typeface="+mn-ea"/>
                <a:cs typeface="+mn-cs"/>
              </a:rPr>
              <a:t>Transfer of Value</a:t>
            </a:r>
            <a:endParaRPr lang="en-GB" sz="1350">
              <a:latin typeface="Chalkboard" panose="03050602040202020205" pitchFamily="66" charset="77"/>
            </a:endParaRPr>
          </a:p>
        </p:txBody>
      </p:sp>
      <p:sp>
        <p:nvSpPr>
          <p:cNvPr id="6" name="Google Shape;123;p26">
            <a:extLst>
              <a:ext uri="{FF2B5EF4-FFF2-40B4-BE49-F238E27FC236}">
                <a16:creationId xmlns:a16="http://schemas.microsoft.com/office/drawing/2014/main" id="{61E12028-734C-8DC9-66A1-98BB55EDDD1B}"/>
              </a:ext>
            </a:extLst>
          </p:cNvPr>
          <p:cNvSpPr txBox="1"/>
          <p:nvPr/>
        </p:nvSpPr>
        <p:spPr>
          <a:xfrm>
            <a:off x="811501" y="3260650"/>
            <a:ext cx="1813761" cy="614066"/>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Part of a Workflow</a:t>
            </a:r>
          </a:p>
          <a:p>
            <a:pPr defTabSz="420624">
              <a:spcAft>
                <a:spcPts val="600"/>
              </a:spcAft>
            </a:pPr>
            <a:r>
              <a:rPr lang="en-GB" sz="1242" kern="1200">
                <a:solidFill>
                  <a:schemeClr val="tx1"/>
                </a:solidFill>
                <a:latin typeface="Chalkboard" panose="03050602040202020205" pitchFamily="66" charset="77"/>
                <a:ea typeface="+mn-ea"/>
                <a:cs typeface="+mn-cs"/>
              </a:rPr>
              <a:t>Part of a Conversation</a:t>
            </a:r>
            <a:endParaRPr lang="en-GB" sz="1350">
              <a:latin typeface="Chalkboard" panose="03050602040202020205" pitchFamily="66" charset="77"/>
            </a:endParaRPr>
          </a:p>
        </p:txBody>
      </p:sp>
      <p:sp>
        <p:nvSpPr>
          <p:cNvPr id="7" name="Google Shape;123;p26">
            <a:extLst>
              <a:ext uri="{FF2B5EF4-FFF2-40B4-BE49-F238E27FC236}">
                <a16:creationId xmlns:a16="http://schemas.microsoft.com/office/drawing/2014/main" id="{BA0C3D8D-2C79-23EC-B0EC-2CE6BFE29348}"/>
              </a:ext>
            </a:extLst>
          </p:cNvPr>
          <p:cNvSpPr txBox="1"/>
          <p:nvPr/>
        </p:nvSpPr>
        <p:spPr>
          <a:xfrm>
            <a:off x="811501" y="3965903"/>
            <a:ext cx="1515658" cy="537122"/>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 sz="1242" kern="1200">
                <a:solidFill>
                  <a:schemeClr val="tx1"/>
                </a:solidFill>
                <a:latin typeface="Chalkboard" panose="03050602040202020205" pitchFamily="66" charset="77"/>
                <a:ea typeface="+mn-ea"/>
                <a:cs typeface="+mn-cs"/>
              </a:rPr>
              <a:t>Concerned with the Future</a:t>
            </a:r>
            <a:endParaRPr lang="en" sz="1350">
              <a:latin typeface="Chalkboard" panose="03050602040202020205" pitchFamily="66" charset="77"/>
            </a:endParaRPr>
          </a:p>
        </p:txBody>
      </p:sp>
      <p:pic>
        <p:nvPicPr>
          <p:cNvPr id="9" name="Picture 8" descr="A screenshot of a computer&#10;&#10;Description automatically generated">
            <a:extLst>
              <a:ext uri="{FF2B5EF4-FFF2-40B4-BE49-F238E27FC236}">
                <a16:creationId xmlns:a16="http://schemas.microsoft.com/office/drawing/2014/main" id="{0AFC4551-D2AA-E589-260E-4ED61CA2D7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69812" y="1370232"/>
            <a:ext cx="2500659" cy="187549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2A44AA7-5C79-AD1A-7D1A-3E47997741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4665" y="4054519"/>
            <a:ext cx="2950954" cy="2213215"/>
          </a:xfrm>
          <a:prstGeom prst="rect">
            <a:avLst/>
          </a:prstGeom>
        </p:spPr>
      </p:pic>
      <p:sp>
        <p:nvSpPr>
          <p:cNvPr id="12" name="Footer Placeholder 1">
            <a:extLst>
              <a:ext uri="{FF2B5EF4-FFF2-40B4-BE49-F238E27FC236}">
                <a16:creationId xmlns:a16="http://schemas.microsoft.com/office/drawing/2014/main" id="{59EA71C9-B7DF-0D12-B88A-54C2C23B7F12}"/>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3" name="Slide Number Placeholder 2">
            <a:extLst>
              <a:ext uri="{FF2B5EF4-FFF2-40B4-BE49-F238E27FC236}">
                <a16:creationId xmlns:a16="http://schemas.microsoft.com/office/drawing/2014/main" id="{A45FF72D-D03F-A204-EB4D-02F78AD770CE}"/>
              </a:ext>
            </a:extLst>
          </p:cNvPr>
          <p:cNvSpPr>
            <a:spLocks noGrp="1"/>
          </p:cNvSpPr>
          <p:nvPr>
            <p:ph type="sldNum" sz="quarter" idx="12"/>
          </p:nvPr>
        </p:nvSpPr>
        <p:spPr>
          <a:xfrm>
            <a:off x="6553200" y="6356350"/>
            <a:ext cx="2133600" cy="365125"/>
          </a:xfrm>
        </p:spPr>
        <p:txBody>
          <a:bodyPr/>
          <a:lstStyle/>
          <a:p>
            <a:fld id="{53C7D256-7CB4-8D4B-B359-120D79D46DFF}" type="slidenum">
              <a:rPr lang="en-US" smtClean="0"/>
              <a:t>20</a:t>
            </a:fld>
            <a:endParaRPr lang="en-US"/>
          </a:p>
        </p:txBody>
      </p:sp>
      <p:sp>
        <p:nvSpPr>
          <p:cNvPr id="2" name="Google Shape;118;p26">
            <a:extLst>
              <a:ext uri="{FF2B5EF4-FFF2-40B4-BE49-F238E27FC236}">
                <a16:creationId xmlns:a16="http://schemas.microsoft.com/office/drawing/2014/main" id="{FBA205A2-9A55-E999-72C3-A56CE7321CCE}"/>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In-Only (fire and forget)</a:t>
            </a:r>
            <a:endParaRPr lang="en-GB" sz="1350" dirty="0">
              <a:latin typeface="Chalkboard" panose="03050602040202020205" pitchFamily="66" charset="77"/>
            </a:endParaRPr>
          </a:p>
        </p:txBody>
      </p:sp>
      <p:sp>
        <p:nvSpPr>
          <p:cNvPr id="8" name="Google Shape;118;p26">
            <a:extLst>
              <a:ext uri="{FF2B5EF4-FFF2-40B4-BE49-F238E27FC236}">
                <a16:creationId xmlns:a16="http://schemas.microsoft.com/office/drawing/2014/main" id="{1E4DA479-565D-432E-9E5E-603549A2EEEA}"/>
              </a:ext>
            </a:extLst>
          </p:cNvPr>
          <p:cNvSpPr txBox="1"/>
          <p:nvPr/>
        </p:nvSpPr>
        <p:spPr>
          <a:xfrm>
            <a:off x="4626553" y="3619923"/>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In-Out (request-reaction)</a:t>
            </a:r>
            <a:endParaRPr lang="en-GB" sz="1350" dirty="0">
              <a:latin typeface="Chalkboard" panose="03050602040202020205" pitchFamily="66" charset="77"/>
            </a:endParaRPr>
          </a:p>
        </p:txBody>
      </p:sp>
    </p:spTree>
    <p:extLst>
      <p:ext uri="{BB962C8B-B14F-4D97-AF65-F5344CB8AC3E}">
        <p14:creationId xmlns:p14="http://schemas.microsoft.com/office/powerpoint/2010/main" val="3164349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AD518-E06E-A950-731E-A242DCB22670}"/>
              </a:ext>
            </a:extLst>
          </p:cNvPr>
          <p:cNvSpPr>
            <a:spLocks noGrp="1"/>
          </p:cNvSpPr>
          <p:nvPr>
            <p:ph type="sldNum" sz="quarter" idx="12"/>
          </p:nvPr>
        </p:nvSpPr>
        <p:spPr/>
        <p:txBody>
          <a:bodyPr/>
          <a:lstStyle/>
          <a:p>
            <a:fld id="{867D4A06-35AE-BD4A-84A9-613A26F3D41D}" type="slidenum">
              <a:rPr lang="en-US" smtClean="0"/>
              <a:pPr/>
              <a:t>21</a:t>
            </a:fld>
            <a:endParaRPr lang="en-US"/>
          </a:p>
        </p:txBody>
      </p:sp>
      <p:sp>
        <p:nvSpPr>
          <p:cNvPr id="3" name="Google Shape;106;p26">
            <a:extLst>
              <a:ext uri="{FF2B5EF4-FFF2-40B4-BE49-F238E27FC236}">
                <a16:creationId xmlns:a16="http://schemas.microsoft.com/office/drawing/2014/main" id="{22862D58-C8A9-6A75-D475-D235C4F72622}"/>
              </a:ext>
            </a:extLst>
          </p:cNvPr>
          <p:cNvSpPr txBox="1"/>
          <p:nvPr/>
        </p:nvSpPr>
        <p:spPr>
          <a:xfrm rot="10800000" flipV="1">
            <a:off x="711306" y="1855949"/>
            <a:ext cx="1363455" cy="220383"/>
          </a:xfrm>
          <a:prstGeom prst="rect">
            <a:avLst/>
          </a:prstGeom>
          <a:noFill/>
          <a:ln>
            <a:noFill/>
          </a:ln>
        </p:spPr>
        <p:txBody>
          <a:bodyPr spcFirstLastPara="1" wrap="square" lIns="0" tIns="0" rIns="38570" bIns="0" anchor="t" anchorCtr="0">
            <a:noAutofit/>
          </a:bodyPr>
          <a:lstStyle/>
          <a:p>
            <a:r>
              <a:rPr lang="en" sz="2100" dirty="0" err="1">
                <a:latin typeface="Chalkboard" panose="03050602040202020205" pitchFamily="66" charset="77"/>
                <a:ea typeface="Inter Medium"/>
                <a:cs typeface="Inter Medium"/>
                <a:sym typeface="Inter Medium"/>
              </a:rPr>
              <a:t>Eventing</a:t>
            </a:r>
            <a:endParaRPr sz="2100" dirty="0">
              <a:latin typeface="Chalkboard" panose="03050602040202020205" pitchFamily="66" charset="77"/>
              <a:ea typeface="Inter Medium"/>
              <a:cs typeface="Inter Medium"/>
              <a:sym typeface="Inter Medium"/>
            </a:endParaRPr>
          </a:p>
        </p:txBody>
      </p:sp>
      <p:sp>
        <p:nvSpPr>
          <p:cNvPr id="4" name="Google Shape;120;p26">
            <a:extLst>
              <a:ext uri="{FF2B5EF4-FFF2-40B4-BE49-F238E27FC236}">
                <a16:creationId xmlns:a16="http://schemas.microsoft.com/office/drawing/2014/main" id="{28530006-BB3B-2674-2225-414DF26051F2}"/>
              </a:ext>
            </a:extLst>
          </p:cNvPr>
          <p:cNvSpPr txBox="1"/>
          <p:nvPr/>
        </p:nvSpPr>
        <p:spPr>
          <a:xfrm>
            <a:off x="762254" y="2399500"/>
            <a:ext cx="1363455"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Provides Facts</a:t>
            </a:r>
            <a:endParaRPr sz="1350" dirty="0">
              <a:latin typeface="Chalkboard" panose="03050602040202020205" pitchFamily="66" charset="77"/>
            </a:endParaRPr>
          </a:p>
        </p:txBody>
      </p:sp>
      <p:sp>
        <p:nvSpPr>
          <p:cNvPr id="5" name="Google Shape;122;p26">
            <a:extLst>
              <a:ext uri="{FF2B5EF4-FFF2-40B4-BE49-F238E27FC236}">
                <a16:creationId xmlns:a16="http://schemas.microsoft.com/office/drawing/2014/main" id="{17CF7B64-060D-668C-27A9-7ED7732C54FA}"/>
              </a:ext>
            </a:extLst>
          </p:cNvPr>
          <p:cNvSpPr txBox="1"/>
          <p:nvPr/>
        </p:nvSpPr>
        <p:spPr>
          <a:xfrm>
            <a:off x="762253" y="2911305"/>
            <a:ext cx="2070698"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Things you Report On</a:t>
            </a:r>
            <a:endParaRPr sz="1350" dirty="0">
              <a:latin typeface="Chalkboard" panose="03050602040202020205" pitchFamily="66" charset="77"/>
            </a:endParaRPr>
          </a:p>
        </p:txBody>
      </p:sp>
      <p:sp>
        <p:nvSpPr>
          <p:cNvPr id="6" name="Google Shape;124;p26">
            <a:extLst>
              <a:ext uri="{FF2B5EF4-FFF2-40B4-BE49-F238E27FC236}">
                <a16:creationId xmlns:a16="http://schemas.microsoft.com/office/drawing/2014/main" id="{DABBADF8-F43E-F348-F318-2BFDEE359563}"/>
              </a:ext>
            </a:extLst>
          </p:cNvPr>
          <p:cNvSpPr txBox="1"/>
          <p:nvPr/>
        </p:nvSpPr>
        <p:spPr>
          <a:xfrm>
            <a:off x="762253" y="3353913"/>
            <a:ext cx="2151692"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No Expectations</a:t>
            </a:r>
            <a:endParaRPr sz="1350" dirty="0">
              <a:latin typeface="Chalkboard" panose="03050602040202020205" pitchFamily="66" charset="77"/>
            </a:endParaRPr>
          </a:p>
        </p:txBody>
      </p:sp>
      <p:sp>
        <p:nvSpPr>
          <p:cNvPr id="7" name="Google Shape;124;p26">
            <a:extLst>
              <a:ext uri="{FF2B5EF4-FFF2-40B4-BE49-F238E27FC236}">
                <a16:creationId xmlns:a16="http://schemas.microsoft.com/office/drawing/2014/main" id="{74E8954B-0390-AB83-5156-B21D2BD9C6E3}"/>
              </a:ext>
            </a:extLst>
          </p:cNvPr>
          <p:cNvSpPr txBox="1"/>
          <p:nvPr/>
        </p:nvSpPr>
        <p:spPr>
          <a:xfrm>
            <a:off x="762253" y="3810716"/>
            <a:ext cx="1014386"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History</a:t>
            </a:r>
            <a:endParaRPr sz="1350" dirty="0">
              <a:latin typeface="Chalkboard" panose="03050602040202020205" pitchFamily="66" charset="77"/>
            </a:endParaRPr>
          </a:p>
        </p:txBody>
      </p:sp>
      <p:sp>
        <p:nvSpPr>
          <p:cNvPr id="8" name="Google Shape;124;p26">
            <a:extLst>
              <a:ext uri="{FF2B5EF4-FFF2-40B4-BE49-F238E27FC236}">
                <a16:creationId xmlns:a16="http://schemas.microsoft.com/office/drawing/2014/main" id="{F9A2A032-1B75-A2AA-B222-067B9129D113}"/>
              </a:ext>
            </a:extLst>
          </p:cNvPr>
          <p:cNvSpPr txBox="1"/>
          <p:nvPr/>
        </p:nvSpPr>
        <p:spPr>
          <a:xfrm>
            <a:off x="756491" y="4269273"/>
            <a:ext cx="99299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Context</a:t>
            </a:r>
            <a:endParaRPr sz="1350" dirty="0">
              <a:latin typeface="Chalkboard" panose="03050602040202020205" pitchFamily="66" charset="77"/>
            </a:endParaRPr>
          </a:p>
        </p:txBody>
      </p:sp>
      <p:sp>
        <p:nvSpPr>
          <p:cNvPr id="9" name="Google Shape;123;p26">
            <a:extLst>
              <a:ext uri="{FF2B5EF4-FFF2-40B4-BE49-F238E27FC236}">
                <a16:creationId xmlns:a16="http://schemas.microsoft.com/office/drawing/2014/main" id="{EB182856-B741-564E-26F3-E15194B02A20}"/>
              </a:ext>
            </a:extLst>
          </p:cNvPr>
          <p:cNvSpPr txBox="1"/>
          <p:nvPr/>
        </p:nvSpPr>
        <p:spPr>
          <a:xfrm>
            <a:off x="711305" y="4711881"/>
            <a:ext cx="205740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pPr algn="ctr"/>
            <a:r>
              <a:rPr lang="en" sz="1350" dirty="0">
                <a:latin typeface="Chalkboard" panose="03050602040202020205" pitchFamily="66" charset="77"/>
              </a:rPr>
              <a:t>Concerned with the Past</a:t>
            </a:r>
          </a:p>
        </p:txBody>
      </p:sp>
      <p:pic>
        <p:nvPicPr>
          <p:cNvPr id="11" name="Picture 10" descr="A screenshot of a computer&#10;&#10;Description automatically generated">
            <a:extLst>
              <a:ext uri="{FF2B5EF4-FFF2-40B4-BE49-F238E27FC236}">
                <a16:creationId xmlns:a16="http://schemas.microsoft.com/office/drawing/2014/main" id="{32434A9C-6735-AE79-5620-6BCDA976AD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8309" y="1194853"/>
            <a:ext cx="2761421" cy="2071066"/>
          </a:xfrm>
          <a:prstGeom prst="rect">
            <a:avLst/>
          </a:prstGeom>
        </p:spPr>
      </p:pic>
      <p:pic>
        <p:nvPicPr>
          <p:cNvPr id="13" name="Picture 12" descr="A diagram of a subscriber&#10;&#10;Description automatically generated">
            <a:extLst>
              <a:ext uri="{FF2B5EF4-FFF2-40B4-BE49-F238E27FC236}">
                <a16:creationId xmlns:a16="http://schemas.microsoft.com/office/drawing/2014/main" id="{A43841C5-2BED-042A-E809-6C65A7AF4B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309" y="3997683"/>
            <a:ext cx="2895600" cy="2171700"/>
          </a:xfrm>
          <a:prstGeom prst="rect">
            <a:avLst/>
          </a:prstGeom>
        </p:spPr>
      </p:pic>
      <p:sp>
        <p:nvSpPr>
          <p:cNvPr id="14" name="Footer Placeholder 1">
            <a:extLst>
              <a:ext uri="{FF2B5EF4-FFF2-40B4-BE49-F238E27FC236}">
                <a16:creationId xmlns:a16="http://schemas.microsoft.com/office/drawing/2014/main" id="{F5F7AD4C-C7C6-F05E-9033-A5AADBB57B7C}"/>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0" name="Google Shape;118;p26">
            <a:extLst>
              <a:ext uri="{FF2B5EF4-FFF2-40B4-BE49-F238E27FC236}">
                <a16:creationId xmlns:a16="http://schemas.microsoft.com/office/drawing/2014/main" id="{F39AEAA8-1B30-E501-DA7C-D69F2B57367A}"/>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-Only (notification)</a:t>
            </a:r>
            <a:endParaRPr lang="en-GB" sz="1350" dirty="0">
              <a:latin typeface="Chalkboard" panose="03050602040202020205" pitchFamily="66" charset="77"/>
            </a:endParaRPr>
          </a:p>
        </p:txBody>
      </p:sp>
      <p:sp>
        <p:nvSpPr>
          <p:cNvPr id="12" name="Google Shape;118;p26">
            <a:extLst>
              <a:ext uri="{FF2B5EF4-FFF2-40B4-BE49-F238E27FC236}">
                <a16:creationId xmlns:a16="http://schemas.microsoft.com/office/drawing/2014/main" id="{65D08A8A-0F8C-5F24-27DB-853101AD14D1}"/>
              </a:ext>
            </a:extLst>
          </p:cNvPr>
          <p:cNvSpPr txBox="1"/>
          <p:nvPr/>
        </p:nvSpPr>
        <p:spPr>
          <a:xfrm>
            <a:off x="4683760" y="346473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-In (solicit-response)</a:t>
            </a:r>
            <a:endParaRPr lang="en-GB" sz="1350" dirty="0">
              <a:latin typeface="Chalkboard" panose="03050602040202020205" pitchFamily="66" charset="77"/>
            </a:endParaRPr>
          </a:p>
        </p:txBody>
      </p:sp>
    </p:spTree>
    <p:extLst>
      <p:ext uri="{BB962C8B-B14F-4D97-AF65-F5344CB8AC3E}">
        <p14:creationId xmlns:p14="http://schemas.microsoft.com/office/powerpoint/2010/main" val="3412569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latin typeface="Chalkboard" panose="03050602040202020205" pitchFamily="66" charset="77"/>
              </a:rPr>
              <a:t>Activity AND Resources</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r>
              <a:rPr lang="en-US" dirty="0">
                <a:latin typeface="Chalkboard" panose="03050602040202020205" pitchFamily="66" charset="77"/>
              </a:rPr>
              <a:t>How do we manage workflows in requestors and providers</a:t>
            </a:r>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22</a:t>
            </a:fld>
            <a:endParaRPr lang="en-US"/>
          </a:p>
        </p:txBody>
      </p:sp>
    </p:spTree>
    <p:extLst>
      <p:ext uri="{BB962C8B-B14F-4D97-AF65-F5344CB8AC3E}">
        <p14:creationId xmlns:p14="http://schemas.microsoft.com/office/powerpoint/2010/main" val="1751987770"/>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23</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2001615" y="281017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63317" y="281017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81379" y="305510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4014106" y="281017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83502" y="253310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250626" y="2900277"/>
            <a:ext cx="95073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112328" y="2900274"/>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B40AA340-409B-9E2D-EADB-A75DD41361B7}"/>
              </a:ext>
            </a:extLst>
          </p:cNvPr>
          <p:cNvSpPr txBox="1"/>
          <p:nvPr/>
        </p:nvSpPr>
        <p:spPr>
          <a:xfrm>
            <a:off x="1240263" y="3886007"/>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are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 response</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0"/>
            <a:endCxn id="15" idx="2"/>
          </p:cNvCxnSpPr>
          <p:nvPr/>
        </p:nvCxnSpPr>
        <p:spPr>
          <a:xfrm flipH="1" flipV="1">
            <a:off x="2691498" y="3267377"/>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62558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24</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644067" y="269706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505769" y="269706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023831" y="294199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650090" y="2697061"/>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725954" y="2419995"/>
            <a:ext cx="1315829"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1893078" y="2787164"/>
            <a:ext cx="99273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754780" y="2787161"/>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85D1B5CF-2EAC-A851-4D87-8301B75B338E}"/>
              </a:ext>
            </a:extLst>
          </p:cNvPr>
          <p:cNvSpPr txBox="1"/>
          <p:nvPr/>
        </p:nvSpPr>
        <p:spPr>
          <a:xfrm>
            <a:off x="4704279" y="375732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only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an acknowledgement</a:t>
            </a:r>
          </a:p>
        </p:txBody>
      </p:sp>
      <p:cxnSp>
        <p:nvCxnSpPr>
          <p:cNvPr id="8" name="Straight Arrow Connector 7">
            <a:extLst>
              <a:ext uri="{FF2B5EF4-FFF2-40B4-BE49-F238E27FC236}">
                <a16:creationId xmlns:a16="http://schemas.microsoft.com/office/drawing/2014/main" id="{A7F7B282-963F-C247-48A8-A5EF3B95367F}"/>
              </a:ext>
            </a:extLst>
          </p:cNvPr>
          <p:cNvCxnSpPr>
            <a:cxnSpLocks/>
            <a:stCxn id="5" idx="0"/>
          </p:cNvCxnSpPr>
          <p:nvPr/>
        </p:nvCxnSpPr>
        <p:spPr>
          <a:xfrm flipH="1" flipV="1">
            <a:off x="6155514" y="3138696"/>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531332"/>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expect a response to our request we may need to save state which we then correlate with the request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403052"/>
            <a:ext cx="1893378" cy="1721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923330"/>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resume a workflow that we suspended, whilst we were waiting for a response</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845548"/>
            <a:ext cx="695433" cy="6938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403052"/>
            <a:ext cx="1893378" cy="750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31594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 Correlation Id</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26</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adds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request message header/metadata) and the provider returns that in the response, allowing the sender to look up the suspended workflow</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818550"/>
            <a:ext cx="1893378" cy="13059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818550"/>
            <a:ext cx="1893378" cy="3354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7269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8735" y="-84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27</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001615" y="2880535"/>
            <a:ext cx="1379765" cy="16973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863317" y="2880532"/>
            <a:ext cx="1379765" cy="16973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381379" y="366430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110036" y="31254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179431" y="3240280"/>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381379" y="385090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064562" y="406616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064562" y="4169870"/>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250626" y="2970636"/>
            <a:ext cx="968823"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112328" y="2970633"/>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F5CD2579-ED5D-602E-A989-6EF2C6070FDC}"/>
              </a:ext>
            </a:extLst>
          </p:cNvPr>
          <p:cNvSpPr txBox="1"/>
          <p:nvPr/>
        </p:nvSpPr>
        <p:spPr>
          <a:xfrm>
            <a:off x="5016073" y="1559651"/>
            <a:ext cx="380149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can remain stateless as it only needs to return a response to the requestor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786973" y="1579184"/>
            <a:ext cx="350247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the flow is asynchronous, the requestor enters a waiting for response state – as it cannot complete its own operation until it gets the response. </a:t>
            </a:r>
          </a:p>
        </p:txBody>
      </p:sp>
      <p:sp>
        <p:nvSpPr>
          <p:cNvPr id="8" name="Oval 7">
            <a:extLst>
              <a:ext uri="{FF2B5EF4-FFF2-40B4-BE49-F238E27FC236}">
                <a16:creationId xmlns:a16="http://schemas.microsoft.com/office/drawing/2014/main" id="{46262CEA-9581-5CFE-53AC-36B2B78C56BB}"/>
              </a:ext>
            </a:extLst>
          </p:cNvPr>
          <p:cNvSpPr/>
          <p:nvPr/>
        </p:nvSpPr>
        <p:spPr>
          <a:xfrm>
            <a:off x="2544535" y="3247632"/>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0B0395C-3363-A30C-F389-0A8061593453}"/>
              </a:ext>
            </a:extLst>
          </p:cNvPr>
          <p:cNvSpPr/>
          <p:nvPr/>
        </p:nvSpPr>
        <p:spPr>
          <a:xfrm>
            <a:off x="2207768" y="3599127"/>
            <a:ext cx="881743" cy="3359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a:extLst>
              <a:ext uri="{FF2B5EF4-FFF2-40B4-BE49-F238E27FC236}">
                <a16:creationId xmlns:a16="http://schemas.microsoft.com/office/drawing/2014/main" id="{E971D399-E024-940E-8099-3DAF94D8DE03}"/>
              </a:ext>
            </a:extLst>
          </p:cNvPr>
          <p:cNvSpPr/>
          <p:nvPr/>
        </p:nvSpPr>
        <p:spPr>
          <a:xfrm>
            <a:off x="2544535" y="421117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CE412937-BC69-189D-C5D1-07802E003AF3}"/>
              </a:ext>
            </a:extLst>
          </p:cNvPr>
          <p:cNvSpPr/>
          <p:nvPr/>
        </p:nvSpPr>
        <p:spPr>
          <a:xfrm>
            <a:off x="2511877" y="4186822"/>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9" name="Straight Arrow Connector 28">
            <a:extLst>
              <a:ext uri="{FF2B5EF4-FFF2-40B4-BE49-F238E27FC236}">
                <a16:creationId xmlns:a16="http://schemas.microsoft.com/office/drawing/2014/main" id="{20C7874F-02D3-3707-34B4-08CB532D663F}"/>
              </a:ext>
            </a:extLst>
          </p:cNvPr>
          <p:cNvCxnSpPr>
            <a:stCxn id="8" idx="4"/>
            <a:endCxn id="9" idx="0"/>
          </p:cNvCxnSpPr>
          <p:nvPr/>
        </p:nvCxnSpPr>
        <p:spPr>
          <a:xfrm>
            <a:off x="2646588" y="3419375"/>
            <a:ext cx="2051" cy="17975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1FF94C0-01DA-3EC2-0A23-C9E40597A524}"/>
              </a:ext>
            </a:extLst>
          </p:cNvPr>
          <p:cNvCxnSpPr>
            <a:cxnSpLocks/>
            <a:endCxn id="11" idx="0"/>
          </p:cNvCxnSpPr>
          <p:nvPr/>
        </p:nvCxnSpPr>
        <p:spPr>
          <a:xfrm>
            <a:off x="2646587" y="3925425"/>
            <a:ext cx="0" cy="26139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0E466E-51E4-FB43-0596-8310ABC3BF6B}"/>
              </a:ext>
            </a:extLst>
          </p:cNvPr>
          <p:cNvSpPr txBox="1"/>
          <p:nvPr/>
        </p:nvSpPr>
        <p:spPr>
          <a:xfrm>
            <a:off x="2291447" y="3604570"/>
            <a:ext cx="840921" cy="369332"/>
          </a:xfrm>
          <a:prstGeom prst="rect">
            <a:avLst/>
          </a:prstGeom>
          <a:noFill/>
        </p:spPr>
        <p:txBody>
          <a:bodyPr wrap="square" rtlCol="0">
            <a:spAutoFit/>
          </a:bodyPr>
          <a:lstStyle/>
          <a:p>
            <a:pPr algn="ctr"/>
            <a:r>
              <a:rPr lang="en-GB" sz="900" dirty="0"/>
              <a:t>Waiting for Response</a:t>
            </a:r>
          </a:p>
        </p:txBody>
      </p:sp>
      <p:cxnSp>
        <p:nvCxnSpPr>
          <p:cNvPr id="36" name="Straight Arrow Connector 35">
            <a:extLst>
              <a:ext uri="{FF2B5EF4-FFF2-40B4-BE49-F238E27FC236}">
                <a16:creationId xmlns:a16="http://schemas.microsoft.com/office/drawing/2014/main" id="{BF6C664C-F8EC-0F19-9167-2140A2AF9362}"/>
              </a:ext>
            </a:extLst>
          </p:cNvPr>
          <p:cNvCxnSpPr>
            <a:cxnSpLocks/>
            <a:stCxn id="34" idx="2"/>
            <a:endCxn id="15" idx="0"/>
          </p:cNvCxnSpPr>
          <p:nvPr/>
        </p:nvCxnSpPr>
        <p:spPr>
          <a:xfrm>
            <a:off x="2538212" y="2502514"/>
            <a:ext cx="153286" cy="3780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579A6E0-DD56-A9CD-6C0C-DE0655B907EC}"/>
              </a:ext>
            </a:extLst>
          </p:cNvPr>
          <p:cNvCxnSpPr>
            <a:cxnSpLocks/>
            <a:stCxn id="32" idx="2"/>
            <a:endCxn id="16" idx="0"/>
          </p:cNvCxnSpPr>
          <p:nvPr/>
        </p:nvCxnSpPr>
        <p:spPr>
          <a:xfrm flipH="1">
            <a:off x="6553200" y="2067482"/>
            <a:ext cx="363620" cy="813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5A9997-F08F-1B59-7E61-C2F84D7BE787}"/>
              </a:ext>
            </a:extLst>
          </p:cNvPr>
          <p:cNvSpPr txBox="1"/>
          <p:nvPr/>
        </p:nvSpPr>
        <p:spPr>
          <a:xfrm>
            <a:off x="3232532" y="4998267"/>
            <a:ext cx="3502478"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must be STATEFUL</a:t>
            </a:r>
          </a:p>
        </p:txBody>
      </p:sp>
      <p:cxnSp>
        <p:nvCxnSpPr>
          <p:cNvPr id="53" name="Straight Arrow Connector 52">
            <a:extLst>
              <a:ext uri="{FF2B5EF4-FFF2-40B4-BE49-F238E27FC236}">
                <a16:creationId xmlns:a16="http://schemas.microsoft.com/office/drawing/2014/main" id="{8F5C6599-8064-908F-280D-3C53CC6BE703}"/>
              </a:ext>
            </a:extLst>
          </p:cNvPr>
          <p:cNvCxnSpPr>
            <a:cxnSpLocks/>
            <a:stCxn id="52" idx="1"/>
            <a:endCxn id="15" idx="2"/>
          </p:cNvCxnSpPr>
          <p:nvPr/>
        </p:nvCxnSpPr>
        <p:spPr>
          <a:xfrm flipH="1" flipV="1">
            <a:off x="2691498" y="4577925"/>
            <a:ext cx="541034" cy="5703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Message As Engine of Application State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28</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277329" y="2843825"/>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6139031" y="2843823"/>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657093" y="347246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289820" y="332551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359215" y="3048447"/>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657093" y="36590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289819" y="386435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289819" y="3968065"/>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526340" y="2933926"/>
            <a:ext cx="951131"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388042" y="2933923"/>
            <a:ext cx="956376" cy="300082"/>
          </a:xfrm>
          <a:prstGeom prst="rect">
            <a:avLst/>
          </a:prstGeom>
          <a:noFill/>
        </p:spPr>
        <p:txBody>
          <a:bodyPr wrap="square" rtlCol="0">
            <a:spAutoFit/>
          </a:bodyPr>
          <a:lstStyle/>
          <a:p>
            <a:r>
              <a:rPr lang="en-GB" sz="1350" dirty="0"/>
              <a:t>:consumer</a:t>
            </a:r>
          </a:p>
        </p:txBody>
      </p:sp>
      <p:cxnSp>
        <p:nvCxnSpPr>
          <p:cNvPr id="25" name="Straight Arrow Connector 24">
            <a:extLst>
              <a:ext uri="{FF2B5EF4-FFF2-40B4-BE49-F238E27FC236}">
                <a16:creationId xmlns:a16="http://schemas.microsoft.com/office/drawing/2014/main" id="{60DB8F68-1B74-2F00-BD14-9F31DDAEFD7A}"/>
              </a:ext>
            </a:extLst>
          </p:cNvPr>
          <p:cNvCxnSpPr>
            <a:cxnSpLocks/>
            <a:stCxn id="32" idx="2"/>
            <a:endCxn id="16" idx="0"/>
          </p:cNvCxnSpPr>
          <p:nvPr/>
        </p:nvCxnSpPr>
        <p:spPr>
          <a:xfrm>
            <a:off x="6807798" y="2250798"/>
            <a:ext cx="21116" cy="593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5CD2579-ED5D-602E-A989-6EF2C6070FDC}"/>
              </a:ext>
            </a:extLst>
          </p:cNvPr>
          <p:cNvSpPr txBox="1"/>
          <p:nvPr/>
        </p:nvSpPr>
        <p:spPr>
          <a:xfrm>
            <a:off x="5368842" y="1535217"/>
            <a:ext cx="2877911"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returns the state of the conversation, adjusted for its operation results</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119336" y="1554750"/>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remain stateless by including the state of the conversation within the message it sends</a:t>
            </a:r>
          </a:p>
        </p:txBody>
      </p:sp>
      <p:cxnSp>
        <p:nvCxnSpPr>
          <p:cNvPr id="35" name="Straight Arrow Connector 34">
            <a:extLst>
              <a:ext uri="{FF2B5EF4-FFF2-40B4-BE49-F238E27FC236}">
                <a16:creationId xmlns:a16="http://schemas.microsoft.com/office/drawing/2014/main" id="{5E26DECB-3394-613D-F097-2B19A3FBE489}"/>
              </a:ext>
            </a:extLst>
          </p:cNvPr>
          <p:cNvCxnSpPr>
            <a:cxnSpLocks/>
            <a:endCxn id="15" idx="0"/>
          </p:cNvCxnSpPr>
          <p:nvPr/>
        </p:nvCxnSpPr>
        <p:spPr>
          <a:xfrm>
            <a:off x="2799842" y="2456931"/>
            <a:ext cx="167369" cy="386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486600" y="4681027"/>
            <a:ext cx="3336618"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be STATEFUL, as it just obtains the state of the conversation from the message</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154909" y="4248369"/>
            <a:ext cx="812303" cy="4326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26BEE67-A0F1-2E72-EC0E-F18215BE2B3E}"/>
              </a:ext>
            </a:extLst>
          </p:cNvPr>
          <p:cNvSpPr txBox="1"/>
          <p:nvPr/>
        </p:nvSpPr>
        <p:spPr>
          <a:xfrm>
            <a:off x="5354555" y="4743829"/>
            <a:ext cx="2877911"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N.B. in HTTP this idea becomes HATEOAS</a:t>
            </a:r>
          </a:p>
        </p:txBody>
      </p:sp>
    </p:spTree>
    <p:extLst>
      <p:ext uri="{BB962C8B-B14F-4D97-AF65-F5344CB8AC3E}">
        <p14:creationId xmlns:p14="http://schemas.microsoft.com/office/powerpoint/2010/main" val="398344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P spid="5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Activity and Resources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29</a:t>
            </a:fld>
            <a:endParaRPr lang="en-US"/>
          </a:p>
        </p:txBody>
      </p:sp>
      <p:sp>
        <p:nvSpPr>
          <p:cNvPr id="9" name="Rounded Rectangle 8">
            <a:extLst>
              <a:ext uri="{FF2B5EF4-FFF2-40B4-BE49-F238E27FC236}">
                <a16:creationId xmlns:a16="http://schemas.microsoft.com/office/drawing/2014/main" id="{2021F815-7D06-DF2E-2EEB-6689FD31BA93}"/>
              </a:ext>
            </a:extLst>
          </p:cNvPr>
          <p:cNvSpPr/>
          <p:nvPr/>
        </p:nvSpPr>
        <p:spPr>
          <a:xfrm>
            <a:off x="3790828" y="910969"/>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01F8A16-2377-94FE-03A8-7BD426C46DAE}"/>
              </a:ext>
            </a:extLst>
          </p:cNvPr>
          <p:cNvSpPr txBox="1"/>
          <p:nvPr/>
        </p:nvSpPr>
        <p:spPr>
          <a:xfrm>
            <a:off x="4193362" y="923093"/>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536468AE-B136-3DE0-9043-D0245A8BBAFD}"/>
              </a:ext>
            </a:extLst>
          </p:cNvPr>
          <p:cNvSpPr/>
          <p:nvPr/>
        </p:nvSpPr>
        <p:spPr>
          <a:xfrm>
            <a:off x="7170884" y="1558025"/>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E91EE7D9-A25C-E4B3-3F8B-59036D93E1F4}"/>
              </a:ext>
            </a:extLst>
          </p:cNvPr>
          <p:cNvCxnSpPr>
            <a:cxnSpLocks/>
          </p:cNvCxnSpPr>
          <p:nvPr/>
        </p:nvCxnSpPr>
        <p:spPr>
          <a:xfrm>
            <a:off x="5417609" y="2009913"/>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0D8A98-165F-0D92-1369-451F5AF4559D}"/>
              </a:ext>
            </a:extLst>
          </p:cNvPr>
          <p:cNvSpPr txBox="1"/>
          <p:nvPr/>
        </p:nvSpPr>
        <p:spPr>
          <a:xfrm>
            <a:off x="7356069" y="1678204"/>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85620C18-B552-C293-963F-877AB88B25B1}"/>
              </a:ext>
            </a:extLst>
          </p:cNvPr>
          <p:cNvCxnSpPr>
            <a:cxnSpLocks/>
          </p:cNvCxnSpPr>
          <p:nvPr/>
        </p:nvCxnSpPr>
        <p:spPr>
          <a:xfrm>
            <a:off x="5492747" y="182128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871D032-989B-45F5-14F8-69BCB4BE201F}"/>
              </a:ext>
            </a:extLst>
          </p:cNvPr>
          <p:cNvSpPr txBox="1"/>
          <p:nvPr/>
        </p:nvSpPr>
        <p:spPr>
          <a:xfrm>
            <a:off x="5453722" y="1461273"/>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EB3C871F-05D0-366F-D444-1A202293EA20}"/>
              </a:ext>
            </a:extLst>
          </p:cNvPr>
          <p:cNvCxnSpPr>
            <a:cxnSpLocks/>
          </p:cNvCxnSpPr>
          <p:nvPr/>
        </p:nvCxnSpPr>
        <p:spPr>
          <a:xfrm>
            <a:off x="5400879" y="249291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DB9D698-603F-17A1-7F9F-997B49E9EAE2}"/>
              </a:ext>
            </a:extLst>
          </p:cNvPr>
          <p:cNvCxnSpPr>
            <a:cxnSpLocks/>
          </p:cNvCxnSpPr>
          <p:nvPr/>
        </p:nvCxnSpPr>
        <p:spPr>
          <a:xfrm flipH="1">
            <a:off x="5520631" y="2368690"/>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A97699A-FF22-D95D-2CDE-B03581995EBE}"/>
              </a:ext>
            </a:extLst>
          </p:cNvPr>
          <p:cNvSpPr txBox="1"/>
          <p:nvPr/>
        </p:nvSpPr>
        <p:spPr>
          <a:xfrm>
            <a:off x="5498132" y="2076476"/>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4DACD65C-D5BA-3B67-A9D1-BF183218E395}"/>
              </a:ext>
            </a:extLst>
          </p:cNvPr>
          <p:cNvSpPr/>
          <p:nvPr/>
        </p:nvSpPr>
        <p:spPr>
          <a:xfrm>
            <a:off x="7200120" y="3034768"/>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61B16AB2-87B6-0CA0-9337-650822C36E90}"/>
              </a:ext>
            </a:extLst>
          </p:cNvPr>
          <p:cNvSpPr txBox="1"/>
          <p:nvPr/>
        </p:nvSpPr>
        <p:spPr>
          <a:xfrm>
            <a:off x="7356069" y="3175084"/>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FF7BE029-A1B6-A0B3-1898-997E64D0212E}"/>
              </a:ext>
            </a:extLst>
          </p:cNvPr>
          <p:cNvCxnSpPr>
            <a:cxnSpLocks/>
          </p:cNvCxnSpPr>
          <p:nvPr/>
        </p:nvCxnSpPr>
        <p:spPr>
          <a:xfrm>
            <a:off x="5468111" y="351974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3D121B1-BF1C-1429-2399-AC7AA13BBB19}"/>
              </a:ext>
            </a:extLst>
          </p:cNvPr>
          <p:cNvCxnSpPr>
            <a:cxnSpLocks/>
          </p:cNvCxnSpPr>
          <p:nvPr/>
        </p:nvCxnSpPr>
        <p:spPr>
          <a:xfrm>
            <a:off x="5548634" y="340074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6AD561F-3CFE-A655-7CCE-9E620701161D}"/>
              </a:ext>
            </a:extLst>
          </p:cNvPr>
          <p:cNvSpPr txBox="1"/>
          <p:nvPr/>
        </p:nvSpPr>
        <p:spPr>
          <a:xfrm>
            <a:off x="5504224" y="3082750"/>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91EB834B-0751-B617-83B0-BC12D1747F15}"/>
              </a:ext>
            </a:extLst>
          </p:cNvPr>
          <p:cNvCxnSpPr>
            <a:cxnSpLocks/>
          </p:cNvCxnSpPr>
          <p:nvPr/>
        </p:nvCxnSpPr>
        <p:spPr>
          <a:xfrm>
            <a:off x="5451381" y="398679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E1F3CB4-8435-1DF5-A084-90BD47287BBB}"/>
              </a:ext>
            </a:extLst>
          </p:cNvPr>
          <p:cNvCxnSpPr>
            <a:cxnSpLocks/>
          </p:cNvCxnSpPr>
          <p:nvPr/>
        </p:nvCxnSpPr>
        <p:spPr>
          <a:xfrm flipH="1">
            <a:off x="5571133" y="386257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8D92E9D-98C5-AFD9-8924-A65BAF21441F}"/>
              </a:ext>
            </a:extLst>
          </p:cNvPr>
          <p:cNvSpPr txBox="1"/>
          <p:nvPr/>
        </p:nvSpPr>
        <p:spPr>
          <a:xfrm>
            <a:off x="5548634" y="3570358"/>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51042504-F067-1153-9E35-477EEACE37BF}"/>
              </a:ext>
            </a:extLst>
          </p:cNvPr>
          <p:cNvSpPr/>
          <p:nvPr/>
        </p:nvSpPr>
        <p:spPr>
          <a:xfrm>
            <a:off x="4440106" y="1403859"/>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B5688239-DD04-9626-F62A-1C6B9BEC37A6}"/>
              </a:ext>
            </a:extLst>
          </p:cNvPr>
          <p:cNvSpPr/>
          <p:nvPr/>
        </p:nvSpPr>
        <p:spPr>
          <a:xfrm>
            <a:off x="4416181" y="4179493"/>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3C305600-0D10-FB12-B3F4-F5403BE212C3}"/>
              </a:ext>
            </a:extLst>
          </p:cNvPr>
          <p:cNvCxnSpPr>
            <a:cxnSpLocks/>
            <a:stCxn id="58" idx="4"/>
            <a:endCxn id="64" idx="0"/>
          </p:cNvCxnSpPr>
          <p:nvPr/>
        </p:nvCxnSpPr>
        <p:spPr>
          <a:xfrm flipH="1">
            <a:off x="4541460" y="1575602"/>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167542-0214-723C-2E86-9FFBC960DEF4}"/>
              </a:ext>
            </a:extLst>
          </p:cNvPr>
          <p:cNvCxnSpPr>
            <a:cxnSpLocks/>
            <a:stCxn id="64" idx="2"/>
            <a:endCxn id="70" idx="0"/>
          </p:cNvCxnSpPr>
          <p:nvPr/>
        </p:nvCxnSpPr>
        <p:spPr>
          <a:xfrm>
            <a:off x="4541460" y="2516331"/>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FAEDDCF-50F6-1DFA-BE86-50DDCD1BA1FD}"/>
              </a:ext>
            </a:extLst>
          </p:cNvPr>
          <p:cNvSpPr txBox="1"/>
          <p:nvPr/>
        </p:nvSpPr>
        <p:spPr>
          <a:xfrm>
            <a:off x="4169873" y="2086125"/>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C601D63C-1D77-08C6-6DCC-786631BAEE5A}"/>
              </a:ext>
            </a:extLst>
          </p:cNvPr>
          <p:cNvSpPr/>
          <p:nvPr/>
        </p:nvSpPr>
        <p:spPr>
          <a:xfrm>
            <a:off x="4100588" y="203383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21D8C730-719F-1A6E-EE20-08C912D9B333}"/>
              </a:ext>
            </a:extLst>
          </p:cNvPr>
          <p:cNvSpPr txBox="1"/>
          <p:nvPr/>
        </p:nvSpPr>
        <p:spPr>
          <a:xfrm>
            <a:off x="4177184" y="3563864"/>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204B42-8567-C008-FBFF-0F342CBC5E50}"/>
              </a:ext>
            </a:extLst>
          </p:cNvPr>
          <p:cNvSpPr/>
          <p:nvPr/>
        </p:nvSpPr>
        <p:spPr>
          <a:xfrm>
            <a:off x="4107900" y="349574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6A5D7AA1-0B96-C295-CD9D-BA22FD60127A}"/>
              </a:ext>
            </a:extLst>
          </p:cNvPr>
          <p:cNvCxnSpPr>
            <a:cxnSpLocks/>
            <a:stCxn id="70" idx="2"/>
            <a:endCxn id="59" idx="0"/>
          </p:cNvCxnSpPr>
          <p:nvPr/>
        </p:nvCxnSpPr>
        <p:spPr>
          <a:xfrm>
            <a:off x="4548772" y="3978236"/>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B630202-476C-F95B-B5E9-75703BAAA00C}"/>
              </a:ext>
            </a:extLst>
          </p:cNvPr>
          <p:cNvSpPr txBox="1"/>
          <p:nvPr/>
        </p:nvSpPr>
        <p:spPr>
          <a:xfrm>
            <a:off x="299815" y="1322334"/>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 are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data and code that runs in response to receiving a message.</a:t>
            </a:r>
          </a:p>
        </p:txBody>
      </p:sp>
      <p:cxnSp>
        <p:nvCxnSpPr>
          <p:cNvPr id="84" name="Straight Arrow Connector 83">
            <a:extLst>
              <a:ext uri="{FF2B5EF4-FFF2-40B4-BE49-F238E27FC236}">
                <a16:creationId xmlns:a16="http://schemas.microsoft.com/office/drawing/2014/main" id="{12B0B5F1-4CDA-E2DA-89A6-412D883891B3}"/>
              </a:ext>
            </a:extLst>
          </p:cNvPr>
          <p:cNvCxnSpPr>
            <a:cxnSpLocks/>
            <a:stCxn id="83" idx="0"/>
            <a:endCxn id="58" idx="1"/>
          </p:cNvCxnSpPr>
          <p:nvPr/>
        </p:nvCxnSpPr>
        <p:spPr>
          <a:xfrm>
            <a:off x="1977035" y="1322334"/>
            <a:ext cx="2492962" cy="1066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F44739F-6B69-1CA0-B860-13B9754AD32E}"/>
              </a:ext>
            </a:extLst>
          </p:cNvPr>
          <p:cNvSpPr txBox="1"/>
          <p:nvPr/>
        </p:nvSpPr>
        <p:spPr>
          <a:xfrm>
            <a:off x="287641" y="2313539"/>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stores the state associated with the activity – what did we do in our last turn? It is keyed by a Correlation Id or Reply To channel.</a:t>
            </a:r>
          </a:p>
        </p:txBody>
      </p:sp>
      <p:cxnSp>
        <p:nvCxnSpPr>
          <p:cNvPr id="89" name="Straight Arrow Connector 88">
            <a:extLst>
              <a:ext uri="{FF2B5EF4-FFF2-40B4-BE49-F238E27FC236}">
                <a16:creationId xmlns:a16="http://schemas.microsoft.com/office/drawing/2014/main" id="{73F5E552-A8C8-F1A2-F3B1-36AFB216C741}"/>
              </a:ext>
            </a:extLst>
          </p:cNvPr>
          <p:cNvCxnSpPr>
            <a:cxnSpLocks/>
            <a:stCxn id="88" idx="0"/>
            <a:endCxn id="62" idx="1"/>
          </p:cNvCxnSpPr>
          <p:nvPr/>
        </p:nvCxnSpPr>
        <p:spPr>
          <a:xfrm flipV="1">
            <a:off x="1964861" y="2270791"/>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B8A4658-CCF9-9FAD-6D05-BAEA969721B8}"/>
              </a:ext>
            </a:extLst>
          </p:cNvPr>
          <p:cNvSpPr txBox="1"/>
          <p:nvPr/>
        </p:nvSpPr>
        <p:spPr>
          <a:xfrm>
            <a:off x="299815" y="3400740"/>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knows the messages that is has sent and received, so it can be reconstructed. </a:t>
            </a:r>
          </a:p>
        </p:txBody>
      </p:sp>
      <p:cxnSp>
        <p:nvCxnSpPr>
          <p:cNvPr id="92" name="Straight Arrow Connector 91">
            <a:extLst>
              <a:ext uri="{FF2B5EF4-FFF2-40B4-BE49-F238E27FC236}">
                <a16:creationId xmlns:a16="http://schemas.microsoft.com/office/drawing/2014/main" id="{598758AA-0987-D995-6BD4-A0ED3217B6E8}"/>
              </a:ext>
            </a:extLst>
          </p:cNvPr>
          <p:cNvCxnSpPr>
            <a:cxnSpLocks/>
            <a:stCxn id="91" idx="0"/>
          </p:cNvCxnSpPr>
          <p:nvPr/>
        </p:nvCxnSpPr>
        <p:spPr>
          <a:xfrm flipV="1">
            <a:off x="1977035" y="913086"/>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176E108-AF4F-06DF-5C8E-5AD6FB28FCD9}"/>
              </a:ext>
            </a:extLst>
          </p:cNvPr>
          <p:cNvCxnSpPr>
            <a:cxnSpLocks/>
            <a:stCxn id="91" idx="0"/>
          </p:cNvCxnSpPr>
          <p:nvPr/>
        </p:nvCxnSpPr>
        <p:spPr>
          <a:xfrm flipV="1">
            <a:off x="1977035" y="1462863"/>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23E2396-D8A6-4F7A-4A5A-92558403C42A}"/>
              </a:ext>
            </a:extLst>
          </p:cNvPr>
          <p:cNvCxnSpPr>
            <a:cxnSpLocks/>
          </p:cNvCxnSpPr>
          <p:nvPr/>
        </p:nvCxnSpPr>
        <p:spPr>
          <a:xfrm flipV="1">
            <a:off x="2021485" y="2387053"/>
            <a:ext cx="3273961" cy="1584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BB29938-2F30-DA56-93FE-AB0B48D414FC}"/>
              </a:ext>
            </a:extLst>
          </p:cNvPr>
          <p:cNvCxnSpPr>
            <a:cxnSpLocks/>
          </p:cNvCxnSpPr>
          <p:nvPr/>
        </p:nvCxnSpPr>
        <p:spPr>
          <a:xfrm flipV="1">
            <a:off x="2027606" y="3420667"/>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B0B897-C783-312F-408B-6BB9711206D6}"/>
              </a:ext>
            </a:extLst>
          </p:cNvPr>
          <p:cNvCxnSpPr>
            <a:cxnSpLocks/>
            <a:stCxn id="91" idx="0"/>
          </p:cNvCxnSpPr>
          <p:nvPr/>
        </p:nvCxnSpPr>
        <p:spPr>
          <a:xfrm>
            <a:off x="1977035" y="3400740"/>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F0626E3-1AAA-7BCE-484B-1160DA23E752}"/>
              </a:ext>
            </a:extLst>
          </p:cNvPr>
          <p:cNvSpPr txBox="1"/>
          <p:nvPr/>
        </p:nvSpPr>
        <p:spPr>
          <a:xfrm>
            <a:off x="317500" y="4861620"/>
            <a:ext cx="8369300" cy="523220"/>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Data and computation used to track the work, or part of the work, for a single collaboration. </a:t>
            </a:r>
          </a:p>
        </p:txBody>
      </p:sp>
      <p:sp>
        <p:nvSpPr>
          <p:cNvPr id="7" name="TextBox 6">
            <a:extLst>
              <a:ext uri="{FF2B5EF4-FFF2-40B4-BE49-F238E27FC236}">
                <a16:creationId xmlns:a16="http://schemas.microsoft.com/office/drawing/2014/main" id="{DE924EB6-40DD-6592-C20F-4D3D3E97F911}"/>
              </a:ext>
            </a:extLst>
          </p:cNvPr>
          <p:cNvSpPr txBox="1"/>
          <p:nvPr/>
        </p:nvSpPr>
        <p:spPr>
          <a:xfrm>
            <a:off x="283423" y="5439115"/>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a:t>
            </a:r>
          </a:p>
        </p:txBody>
      </p:sp>
      <p:sp>
        <p:nvSpPr>
          <p:cNvPr id="10" name="TextBox 9">
            <a:extLst>
              <a:ext uri="{FF2B5EF4-FFF2-40B4-BE49-F238E27FC236}">
                <a16:creationId xmlns:a16="http://schemas.microsoft.com/office/drawing/2014/main" id="{80D51E9F-ED79-94A1-5184-85096D9F02FA}"/>
              </a:ext>
            </a:extLst>
          </p:cNvPr>
          <p:cNvSpPr txBox="1"/>
          <p:nvPr/>
        </p:nvSpPr>
        <p:spPr>
          <a:xfrm>
            <a:off x="5211870" y="6021615"/>
            <a:ext cx="3365602" cy="307777"/>
          </a:xfrm>
          <a:prstGeom prst="rect">
            <a:avLst/>
          </a:prstGeom>
          <a:noFill/>
        </p:spPr>
        <p:txBody>
          <a:bodyPr wrap="square">
            <a:spAutoFit/>
          </a:bodyPr>
          <a:lstStyle/>
          <a:p>
            <a:r>
              <a:rPr lang="en-GB" sz="1400" dirty="0">
                <a:latin typeface="Chalkboard" panose="03050602040202020205" pitchFamily="66" charset="77"/>
              </a:rPr>
              <a:t>– Path </a:t>
            </a:r>
            <a:r>
              <a:rPr lang="en-GB" sz="1400" dirty="0" err="1">
                <a:latin typeface="Chalkboard" panose="03050602040202020205" pitchFamily="66" charset="77"/>
              </a:rPr>
              <a:t>Helland</a:t>
            </a:r>
            <a:r>
              <a:rPr lang="en-GB" sz="1400" dirty="0">
                <a:latin typeface="Chalkboard" panose="03050602040202020205" pitchFamily="66" charset="77"/>
              </a:rPr>
              <a:t>, Autonomous Computing</a:t>
            </a:r>
            <a:endParaRPr lang="en-GB" sz="1400" dirty="0"/>
          </a:p>
        </p:txBody>
      </p:sp>
    </p:spTree>
    <p:extLst>
      <p:ext uri="{BB962C8B-B14F-4D97-AF65-F5344CB8AC3E}">
        <p14:creationId xmlns:p14="http://schemas.microsoft.com/office/powerpoint/2010/main" val="384857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One Messaging</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Distribution</a:t>
            </a:r>
          </a:p>
          <a:p>
            <a:r>
              <a:rPr lang="en-US" sz="2400" dirty="0">
                <a:latin typeface="Chalkboard" panose="03050602040202020205" pitchFamily="66" charset="77"/>
              </a:rPr>
              <a:t>Integration Styles</a:t>
            </a:r>
          </a:p>
          <a:p>
            <a:r>
              <a:rPr lang="en-US" sz="2400" dirty="0">
                <a:latin typeface="Chalkboard" panose="03050602040202020205" pitchFamily="66" charset="77"/>
              </a:rPr>
              <a:t>Messaging Patterns</a:t>
            </a:r>
          </a:p>
          <a:p>
            <a:r>
              <a:rPr lang="en-US" sz="2400" dirty="0">
                <a:latin typeface="Chalkboard" panose="03050602040202020205" pitchFamily="66" charset="77"/>
              </a:rPr>
              <a:t>Queues and Streams</a:t>
            </a:r>
          </a:p>
          <a:p>
            <a:r>
              <a:rPr lang="en-US" sz="2400" dirty="0">
                <a:latin typeface="Chalkboard" panose="03050602040202020205" pitchFamily="66" charset="77"/>
              </a:rPr>
              <a:t>Managing Asynchronous Architectures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1545961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Activity and Resources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30</a:t>
            </a:fld>
            <a:endParaRPr lang="en-US"/>
          </a:p>
        </p:txBody>
      </p:sp>
      <p:sp>
        <p:nvSpPr>
          <p:cNvPr id="23" name="Rounded Rectangle 22">
            <a:extLst>
              <a:ext uri="{FF2B5EF4-FFF2-40B4-BE49-F238E27FC236}">
                <a16:creationId xmlns:a16="http://schemas.microsoft.com/office/drawing/2014/main" id="{EBB07C22-720A-BAE1-E8C5-45A29AE3CB73}"/>
              </a:ext>
            </a:extLst>
          </p:cNvPr>
          <p:cNvSpPr/>
          <p:nvPr/>
        </p:nvSpPr>
        <p:spPr>
          <a:xfrm>
            <a:off x="3817651" y="938804"/>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TextBox 28">
            <a:extLst>
              <a:ext uri="{FF2B5EF4-FFF2-40B4-BE49-F238E27FC236}">
                <a16:creationId xmlns:a16="http://schemas.microsoft.com/office/drawing/2014/main" id="{74E6A346-71C4-36C0-66D1-B9531F7802A1}"/>
              </a:ext>
            </a:extLst>
          </p:cNvPr>
          <p:cNvSpPr txBox="1"/>
          <p:nvPr/>
        </p:nvSpPr>
        <p:spPr>
          <a:xfrm>
            <a:off x="4220184" y="950928"/>
            <a:ext cx="795639" cy="300082"/>
          </a:xfrm>
          <a:prstGeom prst="rect">
            <a:avLst/>
          </a:prstGeom>
          <a:noFill/>
        </p:spPr>
        <p:txBody>
          <a:bodyPr wrap="square" rtlCol="0">
            <a:spAutoFit/>
          </a:bodyPr>
          <a:lstStyle/>
          <a:p>
            <a:r>
              <a:rPr lang="en-GB" sz="1350" dirty="0"/>
              <a:t>:cashier</a:t>
            </a:r>
          </a:p>
        </p:txBody>
      </p:sp>
      <p:sp>
        <p:nvSpPr>
          <p:cNvPr id="31" name="Rounded Rectangle 30">
            <a:extLst>
              <a:ext uri="{FF2B5EF4-FFF2-40B4-BE49-F238E27FC236}">
                <a16:creationId xmlns:a16="http://schemas.microsoft.com/office/drawing/2014/main" id="{0A1AA7DF-4DC0-3A76-CBC7-7F21D2F00AE6}"/>
              </a:ext>
            </a:extLst>
          </p:cNvPr>
          <p:cNvSpPr/>
          <p:nvPr/>
        </p:nvSpPr>
        <p:spPr>
          <a:xfrm>
            <a:off x="7197707" y="878905"/>
            <a:ext cx="1379765" cy="366432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2" name="Straight Connector 31">
            <a:extLst>
              <a:ext uri="{FF2B5EF4-FFF2-40B4-BE49-F238E27FC236}">
                <a16:creationId xmlns:a16="http://schemas.microsoft.com/office/drawing/2014/main" id="{CC47B1CE-FDF3-BBFF-7188-78044FC704F5}"/>
              </a:ext>
            </a:extLst>
          </p:cNvPr>
          <p:cNvCxnSpPr>
            <a:cxnSpLocks/>
          </p:cNvCxnSpPr>
          <p:nvPr/>
        </p:nvCxnSpPr>
        <p:spPr>
          <a:xfrm>
            <a:off x="5444431" y="203774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BBED5CF-A678-404C-303C-ABD1C37A136B}"/>
              </a:ext>
            </a:extLst>
          </p:cNvPr>
          <p:cNvSpPr txBox="1"/>
          <p:nvPr/>
        </p:nvSpPr>
        <p:spPr>
          <a:xfrm>
            <a:off x="7446718" y="955104"/>
            <a:ext cx="881743" cy="507831"/>
          </a:xfrm>
          <a:prstGeom prst="rect">
            <a:avLst/>
          </a:prstGeom>
          <a:noFill/>
        </p:spPr>
        <p:txBody>
          <a:bodyPr wrap="square" rtlCol="0">
            <a:spAutoFit/>
          </a:bodyPr>
          <a:lstStyle/>
          <a:p>
            <a:r>
              <a:rPr lang="en-GB" sz="1350" dirty="0"/>
              <a:t>:payment provider</a:t>
            </a:r>
          </a:p>
        </p:txBody>
      </p:sp>
      <p:cxnSp>
        <p:nvCxnSpPr>
          <p:cNvPr id="34" name="Straight Arrow Connector 33">
            <a:extLst>
              <a:ext uri="{FF2B5EF4-FFF2-40B4-BE49-F238E27FC236}">
                <a16:creationId xmlns:a16="http://schemas.microsoft.com/office/drawing/2014/main" id="{CBD2E5D4-FB07-2672-9498-A5538FA187E6}"/>
              </a:ext>
            </a:extLst>
          </p:cNvPr>
          <p:cNvCxnSpPr>
            <a:cxnSpLocks/>
          </p:cNvCxnSpPr>
          <p:nvPr/>
        </p:nvCxnSpPr>
        <p:spPr>
          <a:xfrm>
            <a:off x="5519570" y="1849115"/>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C48333D-BA6D-0A6E-2F95-F0EDAC18C50C}"/>
              </a:ext>
            </a:extLst>
          </p:cNvPr>
          <p:cNvSpPr txBox="1"/>
          <p:nvPr/>
        </p:nvSpPr>
        <p:spPr>
          <a:xfrm>
            <a:off x="5480545" y="1489108"/>
            <a:ext cx="1510925" cy="253916"/>
          </a:xfrm>
          <a:prstGeom prst="rect">
            <a:avLst/>
          </a:prstGeom>
          <a:noFill/>
        </p:spPr>
        <p:txBody>
          <a:bodyPr wrap="square" rtlCol="0">
            <a:spAutoFit/>
          </a:bodyPr>
          <a:lstStyle/>
          <a:p>
            <a:r>
              <a:rPr lang="en-GB" sz="1050" dirty="0"/>
              <a:t>1.4*: take payment()</a:t>
            </a:r>
          </a:p>
        </p:txBody>
      </p:sp>
      <p:cxnSp>
        <p:nvCxnSpPr>
          <p:cNvPr id="36" name="Straight Connector 35">
            <a:extLst>
              <a:ext uri="{FF2B5EF4-FFF2-40B4-BE49-F238E27FC236}">
                <a16:creationId xmlns:a16="http://schemas.microsoft.com/office/drawing/2014/main" id="{CD1D98F5-F560-2DF2-2A8D-9F440B578770}"/>
              </a:ext>
            </a:extLst>
          </p:cNvPr>
          <p:cNvCxnSpPr>
            <a:cxnSpLocks/>
          </p:cNvCxnSpPr>
          <p:nvPr/>
        </p:nvCxnSpPr>
        <p:spPr>
          <a:xfrm>
            <a:off x="5444431" y="3033871"/>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B7B064D-CB50-6A09-A98E-0FE4DDEC0575}"/>
              </a:ext>
            </a:extLst>
          </p:cNvPr>
          <p:cNvSpPr txBox="1"/>
          <p:nvPr/>
        </p:nvSpPr>
        <p:spPr>
          <a:xfrm>
            <a:off x="5602160" y="2538428"/>
            <a:ext cx="1510925" cy="253916"/>
          </a:xfrm>
          <a:prstGeom prst="rect">
            <a:avLst/>
          </a:prstGeom>
          <a:noFill/>
        </p:spPr>
        <p:txBody>
          <a:bodyPr wrap="square" rtlCol="0">
            <a:spAutoFit/>
          </a:bodyPr>
          <a:lstStyle/>
          <a:p>
            <a:r>
              <a:rPr lang="en-GB" sz="1050" dirty="0"/>
              <a:t>1.5*: payment taken()</a:t>
            </a:r>
          </a:p>
        </p:txBody>
      </p:sp>
      <p:sp>
        <p:nvSpPr>
          <p:cNvPr id="38" name="Oval 37">
            <a:extLst>
              <a:ext uri="{FF2B5EF4-FFF2-40B4-BE49-F238E27FC236}">
                <a16:creationId xmlns:a16="http://schemas.microsoft.com/office/drawing/2014/main" id="{7ED3A4DF-12D5-610F-DE22-CE023395693C}"/>
              </a:ext>
            </a:extLst>
          </p:cNvPr>
          <p:cNvSpPr/>
          <p:nvPr/>
        </p:nvSpPr>
        <p:spPr>
          <a:xfrm>
            <a:off x="4466929" y="1431694"/>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a:extLst>
              <a:ext uri="{FF2B5EF4-FFF2-40B4-BE49-F238E27FC236}">
                <a16:creationId xmlns:a16="http://schemas.microsoft.com/office/drawing/2014/main" id="{5FD81B4E-E897-AFA7-10A1-D4D2252AA4D9}"/>
              </a:ext>
            </a:extLst>
          </p:cNvPr>
          <p:cNvSpPr/>
          <p:nvPr/>
        </p:nvSpPr>
        <p:spPr>
          <a:xfrm>
            <a:off x="4443004" y="4207328"/>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D85515CD-985C-393A-1B82-9C4A2402A436}"/>
              </a:ext>
            </a:extLst>
          </p:cNvPr>
          <p:cNvCxnSpPr>
            <a:cxnSpLocks/>
            <a:stCxn id="38" idx="4"/>
            <a:endCxn id="43" idx="0"/>
          </p:cNvCxnSpPr>
          <p:nvPr/>
        </p:nvCxnSpPr>
        <p:spPr>
          <a:xfrm flipH="1">
            <a:off x="4568283" y="1603437"/>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FF2CF44-7392-3CF8-F193-28F4186C30BA}"/>
              </a:ext>
            </a:extLst>
          </p:cNvPr>
          <p:cNvCxnSpPr>
            <a:cxnSpLocks/>
            <a:stCxn id="43" idx="2"/>
            <a:endCxn id="45" idx="0"/>
          </p:cNvCxnSpPr>
          <p:nvPr/>
        </p:nvCxnSpPr>
        <p:spPr>
          <a:xfrm>
            <a:off x="4568283" y="2544166"/>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07936EE-E9F6-E444-2413-E57B3E8CE84B}"/>
              </a:ext>
            </a:extLst>
          </p:cNvPr>
          <p:cNvSpPr txBox="1"/>
          <p:nvPr/>
        </p:nvSpPr>
        <p:spPr>
          <a:xfrm>
            <a:off x="4196695" y="2113960"/>
            <a:ext cx="743173" cy="369332"/>
          </a:xfrm>
          <a:prstGeom prst="rect">
            <a:avLst/>
          </a:prstGeom>
          <a:noFill/>
        </p:spPr>
        <p:txBody>
          <a:bodyPr wrap="square" rtlCol="0">
            <a:spAutoFit/>
          </a:bodyPr>
          <a:lstStyle/>
          <a:p>
            <a:pPr algn="ctr"/>
            <a:r>
              <a:rPr lang="en-GB" sz="900" dirty="0"/>
              <a:t>Waiting for Response</a:t>
            </a:r>
          </a:p>
        </p:txBody>
      </p:sp>
      <p:sp>
        <p:nvSpPr>
          <p:cNvPr id="43" name="Rounded Rectangle 42">
            <a:extLst>
              <a:ext uri="{FF2B5EF4-FFF2-40B4-BE49-F238E27FC236}">
                <a16:creationId xmlns:a16="http://schemas.microsoft.com/office/drawing/2014/main" id="{8A07FFE7-33FC-2117-D95C-06104EF0AEAD}"/>
              </a:ext>
            </a:extLst>
          </p:cNvPr>
          <p:cNvSpPr/>
          <p:nvPr/>
        </p:nvSpPr>
        <p:spPr>
          <a:xfrm>
            <a:off x="4127411" y="206167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C0FE7ACC-F367-8D46-A8A6-D1C815F3F873}"/>
              </a:ext>
            </a:extLst>
          </p:cNvPr>
          <p:cNvSpPr txBox="1"/>
          <p:nvPr/>
        </p:nvSpPr>
        <p:spPr>
          <a:xfrm>
            <a:off x="4204007" y="3591699"/>
            <a:ext cx="743173" cy="369332"/>
          </a:xfrm>
          <a:prstGeom prst="rect">
            <a:avLst/>
          </a:prstGeom>
          <a:noFill/>
        </p:spPr>
        <p:txBody>
          <a:bodyPr wrap="square" rtlCol="0">
            <a:spAutoFit/>
          </a:bodyPr>
          <a:lstStyle/>
          <a:p>
            <a:pPr algn="ctr"/>
            <a:r>
              <a:rPr lang="en-GB" sz="900" dirty="0"/>
              <a:t>Waiting for Response</a:t>
            </a:r>
          </a:p>
        </p:txBody>
      </p:sp>
      <p:sp>
        <p:nvSpPr>
          <p:cNvPr id="45" name="Rounded Rectangle 44">
            <a:extLst>
              <a:ext uri="{FF2B5EF4-FFF2-40B4-BE49-F238E27FC236}">
                <a16:creationId xmlns:a16="http://schemas.microsoft.com/office/drawing/2014/main" id="{FD3C49F2-749D-69E6-84C1-D2FED1B0649F}"/>
              </a:ext>
            </a:extLst>
          </p:cNvPr>
          <p:cNvSpPr/>
          <p:nvPr/>
        </p:nvSpPr>
        <p:spPr>
          <a:xfrm>
            <a:off x="4134723" y="352357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6" name="Straight Arrow Connector 45">
            <a:extLst>
              <a:ext uri="{FF2B5EF4-FFF2-40B4-BE49-F238E27FC236}">
                <a16:creationId xmlns:a16="http://schemas.microsoft.com/office/drawing/2014/main" id="{EC675453-70F9-FDAC-5329-60002DA04290}"/>
              </a:ext>
            </a:extLst>
          </p:cNvPr>
          <p:cNvCxnSpPr>
            <a:cxnSpLocks/>
            <a:stCxn id="45" idx="2"/>
            <a:endCxn id="39" idx="0"/>
          </p:cNvCxnSpPr>
          <p:nvPr/>
        </p:nvCxnSpPr>
        <p:spPr>
          <a:xfrm>
            <a:off x="4575595" y="4006071"/>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321AB737-2390-9207-A398-04EFE6AAF106}"/>
              </a:ext>
            </a:extLst>
          </p:cNvPr>
          <p:cNvSpPr/>
          <p:nvPr/>
        </p:nvSpPr>
        <p:spPr>
          <a:xfrm>
            <a:off x="7810930" y="200283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a:extLst>
              <a:ext uri="{FF2B5EF4-FFF2-40B4-BE49-F238E27FC236}">
                <a16:creationId xmlns:a16="http://schemas.microsoft.com/office/drawing/2014/main" id="{DC585E21-2396-776C-5558-5D208EDCAEC5}"/>
              </a:ext>
            </a:extLst>
          </p:cNvPr>
          <p:cNvSpPr/>
          <p:nvPr/>
        </p:nvSpPr>
        <p:spPr>
          <a:xfrm>
            <a:off x="7777573" y="2635328"/>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2" name="Straight Arrow Connector 71">
            <a:extLst>
              <a:ext uri="{FF2B5EF4-FFF2-40B4-BE49-F238E27FC236}">
                <a16:creationId xmlns:a16="http://schemas.microsoft.com/office/drawing/2014/main" id="{E585D128-2286-377D-C192-9A060F3C4195}"/>
              </a:ext>
            </a:extLst>
          </p:cNvPr>
          <p:cNvCxnSpPr>
            <a:cxnSpLocks/>
            <a:stCxn id="70" idx="4"/>
          </p:cNvCxnSpPr>
          <p:nvPr/>
        </p:nvCxnSpPr>
        <p:spPr>
          <a:xfrm flipH="1">
            <a:off x="7912284" y="217457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AB2236F-FC39-8861-D8D1-BF3557DA3DED}"/>
              </a:ext>
            </a:extLst>
          </p:cNvPr>
          <p:cNvCxnSpPr>
            <a:cxnSpLocks/>
          </p:cNvCxnSpPr>
          <p:nvPr/>
        </p:nvCxnSpPr>
        <p:spPr>
          <a:xfrm flipH="1">
            <a:off x="5519570" y="2854453"/>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D28E8F4-ED93-7AFB-A1B4-1DB69B0B15E9}"/>
              </a:ext>
            </a:extLst>
          </p:cNvPr>
          <p:cNvSpPr txBox="1"/>
          <p:nvPr/>
        </p:nvSpPr>
        <p:spPr>
          <a:xfrm>
            <a:off x="134365" y="1365400"/>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are the code that runs in response to receiving a message.</a:t>
            </a:r>
          </a:p>
        </p:txBody>
      </p:sp>
      <p:cxnSp>
        <p:nvCxnSpPr>
          <p:cNvPr id="76" name="Straight Arrow Connector 75">
            <a:extLst>
              <a:ext uri="{FF2B5EF4-FFF2-40B4-BE49-F238E27FC236}">
                <a16:creationId xmlns:a16="http://schemas.microsoft.com/office/drawing/2014/main" id="{1D287AEF-669C-3CC3-8B03-5AC2628C5E59}"/>
              </a:ext>
            </a:extLst>
          </p:cNvPr>
          <p:cNvCxnSpPr>
            <a:cxnSpLocks/>
            <a:stCxn id="74" idx="0"/>
          </p:cNvCxnSpPr>
          <p:nvPr/>
        </p:nvCxnSpPr>
        <p:spPr>
          <a:xfrm>
            <a:off x="1811585" y="1365400"/>
            <a:ext cx="5962575" cy="303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E7505D1-A807-5240-A8B7-CBF6180E4F4B}"/>
              </a:ext>
            </a:extLst>
          </p:cNvPr>
          <p:cNvSpPr txBox="1"/>
          <p:nvPr/>
        </p:nvSpPr>
        <p:spPr>
          <a:xfrm>
            <a:off x="231972" y="2267669"/>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may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store state associated with the activity – but also may be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stateless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as the Engine of State.)</a:t>
            </a:r>
          </a:p>
        </p:txBody>
      </p:sp>
      <p:cxnSp>
        <p:nvCxnSpPr>
          <p:cNvPr id="81" name="Straight Arrow Connector 80">
            <a:extLst>
              <a:ext uri="{FF2B5EF4-FFF2-40B4-BE49-F238E27FC236}">
                <a16:creationId xmlns:a16="http://schemas.microsoft.com/office/drawing/2014/main" id="{8B11301C-C1DA-4721-AF53-83691F291122}"/>
              </a:ext>
            </a:extLst>
          </p:cNvPr>
          <p:cNvCxnSpPr>
            <a:cxnSpLocks/>
            <a:stCxn id="79" idx="0"/>
          </p:cNvCxnSpPr>
          <p:nvPr/>
        </p:nvCxnSpPr>
        <p:spPr>
          <a:xfrm flipV="1">
            <a:off x="1909192" y="1789538"/>
            <a:ext cx="5941949" cy="478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05B7615-0809-4DDF-D184-8EEBD9F7A1AA}"/>
              </a:ext>
            </a:extLst>
          </p:cNvPr>
          <p:cNvSpPr txBox="1"/>
          <p:nvPr/>
        </p:nvSpPr>
        <p:spPr>
          <a:xfrm>
            <a:off x="231972" y="3304452"/>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Each activity also knows the messages that is has sent and received, so the conversation can be reconstructed.</a:t>
            </a:r>
          </a:p>
        </p:txBody>
      </p:sp>
      <p:cxnSp>
        <p:nvCxnSpPr>
          <p:cNvPr id="95" name="Straight Arrow Connector 94">
            <a:extLst>
              <a:ext uri="{FF2B5EF4-FFF2-40B4-BE49-F238E27FC236}">
                <a16:creationId xmlns:a16="http://schemas.microsoft.com/office/drawing/2014/main" id="{FA47DD0A-5B56-11B1-4508-5BB906EE5C71}"/>
              </a:ext>
            </a:extLst>
          </p:cNvPr>
          <p:cNvCxnSpPr>
            <a:cxnSpLocks/>
            <a:stCxn id="84" idx="0"/>
          </p:cNvCxnSpPr>
          <p:nvPr/>
        </p:nvCxnSpPr>
        <p:spPr>
          <a:xfrm flipV="1">
            <a:off x="1909192" y="2381604"/>
            <a:ext cx="5288514" cy="9228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423092-41C4-F9D9-C018-405FF5AA7F84}"/>
              </a:ext>
            </a:extLst>
          </p:cNvPr>
          <p:cNvSpPr txBox="1"/>
          <p:nvPr/>
        </p:nvSpPr>
        <p:spPr>
          <a:xfrm>
            <a:off x="317500" y="4861620"/>
            <a:ext cx="8369300" cy="523220"/>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Data and computation used to track the work, or part of the work, for a single collaboration. </a:t>
            </a:r>
          </a:p>
        </p:txBody>
      </p:sp>
      <p:sp>
        <p:nvSpPr>
          <p:cNvPr id="7" name="TextBox 6">
            <a:extLst>
              <a:ext uri="{FF2B5EF4-FFF2-40B4-BE49-F238E27FC236}">
                <a16:creationId xmlns:a16="http://schemas.microsoft.com/office/drawing/2014/main" id="{DEAB8B73-FE97-BF80-4E2A-9F86B11BA08C}"/>
              </a:ext>
            </a:extLst>
          </p:cNvPr>
          <p:cNvSpPr txBox="1"/>
          <p:nvPr/>
        </p:nvSpPr>
        <p:spPr>
          <a:xfrm>
            <a:off x="283423" y="5439115"/>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a:t>
            </a:r>
          </a:p>
        </p:txBody>
      </p:sp>
      <p:sp>
        <p:nvSpPr>
          <p:cNvPr id="8" name="TextBox 7">
            <a:extLst>
              <a:ext uri="{FF2B5EF4-FFF2-40B4-BE49-F238E27FC236}">
                <a16:creationId xmlns:a16="http://schemas.microsoft.com/office/drawing/2014/main" id="{5D13AEDC-4CDF-A958-5273-E3A876F21E71}"/>
              </a:ext>
            </a:extLst>
          </p:cNvPr>
          <p:cNvSpPr txBox="1"/>
          <p:nvPr/>
        </p:nvSpPr>
        <p:spPr>
          <a:xfrm>
            <a:off x="5211870" y="6021615"/>
            <a:ext cx="3365602" cy="307777"/>
          </a:xfrm>
          <a:prstGeom prst="rect">
            <a:avLst/>
          </a:prstGeom>
          <a:noFill/>
        </p:spPr>
        <p:txBody>
          <a:bodyPr wrap="square">
            <a:spAutoFit/>
          </a:bodyPr>
          <a:lstStyle/>
          <a:p>
            <a:r>
              <a:rPr lang="en-GB" sz="1400" dirty="0">
                <a:latin typeface="Chalkboard" panose="03050602040202020205" pitchFamily="66" charset="77"/>
              </a:rPr>
              <a:t>– Path </a:t>
            </a:r>
            <a:r>
              <a:rPr lang="en-GB" sz="1400" dirty="0" err="1">
                <a:latin typeface="Chalkboard" panose="03050602040202020205" pitchFamily="66" charset="77"/>
              </a:rPr>
              <a:t>Helland</a:t>
            </a:r>
            <a:r>
              <a:rPr lang="en-GB" sz="1400" dirty="0">
                <a:latin typeface="Chalkboard" panose="03050602040202020205" pitchFamily="66" charset="77"/>
              </a:rPr>
              <a:t>, Autonomous Computing</a:t>
            </a:r>
            <a:endParaRPr lang="en-GB" sz="1400" dirty="0"/>
          </a:p>
        </p:txBody>
      </p:sp>
    </p:spTree>
    <p:extLst>
      <p:ext uri="{BB962C8B-B14F-4D97-AF65-F5344CB8AC3E}">
        <p14:creationId xmlns:p14="http://schemas.microsoft.com/office/powerpoint/2010/main" val="130098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0"/>
      <p:bldP spid="8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Repair and Clarification</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latin typeface="Chalkboard" panose="03050602040202020205" pitchFamily="66" charset="77"/>
              </a:rPr>
              <a:t>What happens when it all goes wrong</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31</a:t>
            </a:fld>
            <a:endParaRPr lang="en-US"/>
          </a:p>
        </p:txBody>
      </p:sp>
    </p:spTree>
    <p:extLst>
      <p:ext uri="{BB962C8B-B14F-4D97-AF65-F5344CB8AC3E}">
        <p14:creationId xmlns:p14="http://schemas.microsoft.com/office/powerpoint/2010/main" val="1425365798"/>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Repair and Clarification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32</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706223"/>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33</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115172"/>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34</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6286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Message Triggers Fault (Robust In-Only)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35</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545070"/>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36</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870235"/>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37</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104258185"/>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  (Robust In-Out)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38</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700047"/>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In-Out-Retry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39</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82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Two Conversations</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Conversation Patterns</a:t>
            </a:r>
          </a:p>
          <a:p>
            <a:pPr lvl="1"/>
            <a:r>
              <a:rPr lang="en-US" sz="1800" dirty="0">
                <a:latin typeface="Chalkboard" panose="03050602040202020205" pitchFamily="66" charset="77"/>
              </a:rPr>
              <a:t>Activity and Correlation</a:t>
            </a:r>
          </a:p>
          <a:p>
            <a:pPr lvl="1"/>
            <a:r>
              <a:rPr lang="en-US" sz="1800" dirty="0">
                <a:latin typeface="Chalkboard" panose="03050602040202020205" pitchFamily="66" charset="77"/>
              </a:rPr>
              <a:t>Repair and Clarification</a:t>
            </a:r>
          </a:p>
          <a:p>
            <a:pPr lvl="1"/>
            <a:r>
              <a:rPr lang="en-US" sz="1800" dirty="0">
                <a:latin typeface="Chalkboard" panose="03050602040202020205" pitchFamily="66" charset="77"/>
              </a:rPr>
              <a:t>Reliable Messaging</a:t>
            </a:r>
          </a:p>
          <a:p>
            <a:pPr lvl="1"/>
            <a:r>
              <a:rPr lang="en-US" sz="1800" dirty="0">
                <a:latin typeface="Chalkboard" panose="03050602040202020205" pitchFamily="66" charset="77"/>
              </a:rPr>
              <a:t>Fat and Skinny</a:t>
            </a:r>
          </a:p>
          <a:p>
            <a:pPr lvl="1"/>
            <a:r>
              <a:rPr lang="en-US" sz="1800" dirty="0">
                <a:latin typeface="Chalkboard" panose="03050602040202020205" pitchFamily="66" charset="77"/>
              </a:rPr>
              <a:t>Conversations</a:t>
            </a:r>
          </a:p>
          <a:p>
            <a:r>
              <a:rPr lang="en-US" sz="2400" dirty="0">
                <a:latin typeface="Chalkboard" panose="03050602040202020205" pitchFamily="66" charset="77"/>
              </a:rPr>
              <a:t>Reactive Architectures</a:t>
            </a:r>
          </a:p>
          <a:p>
            <a:pPr lvl="1"/>
            <a:r>
              <a:rPr lang="en-US" sz="1800" dirty="0">
                <a:latin typeface="Chalkboard" panose="03050602040202020205" pitchFamily="66" charset="77"/>
              </a:rPr>
              <a:t>Message Passing</a:t>
            </a:r>
          </a:p>
          <a:p>
            <a:pPr lvl="1"/>
            <a:r>
              <a:rPr lang="en-US" sz="1800" dirty="0">
                <a:latin typeface="Chalkboard" panose="03050602040202020205" pitchFamily="66" charset="77"/>
              </a:rPr>
              <a:t>Paper Based Flows</a:t>
            </a:r>
          </a:p>
          <a:p>
            <a:pPr lvl="1"/>
            <a:r>
              <a:rPr lang="en-US" sz="1800" dirty="0">
                <a:latin typeface="Chalkboard" panose="03050602040202020205" pitchFamily="66" charset="77"/>
              </a:rPr>
              <a:t>Flow Based Programming</a:t>
            </a:r>
          </a:p>
          <a:p>
            <a:r>
              <a:rPr lang="en-US" sz="2400" dirty="0">
                <a:latin typeface="Chalkboard" panose="03050602040202020205" pitchFamily="66" charset="77"/>
              </a:rPr>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084765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40</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7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41</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947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Reliable messaging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latin typeface="Chalkboard" panose="03050602040202020205" pitchFamily="66" charset="77"/>
              </a:rPr>
              <a:t>How do we ensure that our messaging is reliable?</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42</a:t>
            </a:fld>
            <a:endParaRPr lang="en-US"/>
          </a:p>
        </p:txBody>
      </p:sp>
    </p:spTree>
    <p:extLst>
      <p:ext uri="{BB962C8B-B14F-4D97-AF65-F5344CB8AC3E}">
        <p14:creationId xmlns:p14="http://schemas.microsoft.com/office/powerpoint/2010/main" val="3501363052"/>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Outbox</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43</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725824" y="1707470"/>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128358" y="1719594"/>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18618" y="2252919"/>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05880" y="2354526"/>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352605" y="280641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291065" y="2474706"/>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427743" y="2617781"/>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335875" y="328941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455627" y="316519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433128" y="2872977"/>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375102" y="220036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351177" y="497599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476456" y="237210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476456" y="3312832"/>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04869" y="2882626"/>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035584" y="2830338"/>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12180" y="4360365"/>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042896" y="4292243"/>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483768" y="4774737"/>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679014" y="403692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646218" y="302335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656938" y="3101917"/>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732948" y="4091210"/>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372652" y="2660646"/>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276436" y="2553595"/>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328052" y="3101917"/>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260097" y="3050452"/>
            <a:ext cx="1626781" cy="253916"/>
          </a:xfrm>
          <a:prstGeom prst="rect">
            <a:avLst/>
          </a:prstGeom>
          <a:noFill/>
        </p:spPr>
        <p:txBody>
          <a:bodyPr wrap="square" rtlCol="0">
            <a:spAutoFit/>
          </a:bodyPr>
          <a:lstStyle/>
          <a:p>
            <a:r>
              <a:rPr lang="en-GB" sz="1050" dirty="0"/>
              <a:t>1.2: store sent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521707" y="4165575"/>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To ensure the activity state matches messages sent, we need to use transactional messaging,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Outbox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30" idx="3"/>
          </p:cNvCxnSpPr>
          <p:nvPr/>
        </p:nvCxnSpPr>
        <p:spPr>
          <a:xfrm flipH="1" flipV="1">
            <a:off x="4917327" y="3071585"/>
            <a:ext cx="2281601" cy="1093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7E0679F-B8A1-9933-A278-CA8134BEA160}"/>
              </a:ext>
            </a:extLst>
          </p:cNvPr>
          <p:cNvSpPr/>
          <p:nvPr/>
        </p:nvSpPr>
        <p:spPr>
          <a:xfrm>
            <a:off x="388987" y="2474706"/>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431998" y="2545974"/>
            <a:ext cx="1626781" cy="253916"/>
          </a:xfrm>
          <a:prstGeom prst="rect">
            <a:avLst/>
          </a:prstGeom>
          <a:noFill/>
        </p:spPr>
        <p:txBody>
          <a:bodyPr wrap="square" rtlCol="0">
            <a:spAutoFit/>
          </a:bodyPr>
          <a:lstStyle/>
          <a:p>
            <a:r>
              <a:rPr lang="en-GB" sz="1050" dirty="0"/>
              <a:t>Transaction Boundary</a:t>
            </a:r>
          </a:p>
        </p:txBody>
      </p:sp>
      <p:sp>
        <p:nvSpPr>
          <p:cNvPr id="5" name="TextBox 4">
            <a:extLst>
              <a:ext uri="{FF2B5EF4-FFF2-40B4-BE49-F238E27FC236}">
                <a16:creationId xmlns:a16="http://schemas.microsoft.com/office/drawing/2014/main" id="{E925E0D8-B980-D6A6-19E8-F53C2A8F09D2}"/>
              </a:ext>
            </a:extLst>
          </p:cNvPr>
          <p:cNvSpPr txBox="1"/>
          <p:nvPr/>
        </p:nvSpPr>
        <p:spPr>
          <a:xfrm>
            <a:off x="5455627" y="661731"/>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Sending the message might fail, this would result in our requestor’s state being incorrect – it’s waiting for a response it will never get!</a:t>
            </a:r>
          </a:p>
        </p:txBody>
      </p:sp>
      <p:cxnSp>
        <p:nvCxnSpPr>
          <p:cNvPr id="7" name="Straight Arrow Connector 6">
            <a:extLst>
              <a:ext uri="{FF2B5EF4-FFF2-40B4-BE49-F238E27FC236}">
                <a16:creationId xmlns:a16="http://schemas.microsoft.com/office/drawing/2014/main" id="{96A7AFE3-A2BB-8ED3-168C-29A9E2F0C46B}"/>
              </a:ext>
            </a:extLst>
          </p:cNvPr>
          <p:cNvCxnSpPr>
            <a:cxnSpLocks/>
            <a:stCxn id="5" idx="2"/>
            <a:endCxn id="11" idx="0"/>
          </p:cNvCxnSpPr>
          <p:nvPr/>
        </p:nvCxnSpPr>
        <p:spPr>
          <a:xfrm flipH="1">
            <a:off x="6175676" y="1585061"/>
            <a:ext cx="957171" cy="6678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32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42" grpId="0"/>
      <p:bldP spid="46" grpId="0"/>
      <p:bldP spid="48" grpId="0"/>
      <p:bldP spid="39" grpId="0" animBg="1"/>
      <p:bldP spid="44"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Outbox - Guaranteed Delivery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44</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803038" y="92827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205572" y="94039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95832" y="147372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83094" y="157532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429819" y="202721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368279" y="169550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504957" y="183858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413089" y="251021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532841" y="238599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510342" y="209377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452316" y="142116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428391" y="419679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553670" y="159290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553670" y="253363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82083" y="210342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112798" y="205113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89394" y="358116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120110" y="351304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560982" y="399553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756228" y="32577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723432" y="224415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734152" y="232271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810162" y="331201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449866" y="188144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353650" y="177439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405266" y="232271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337311" y="227125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466201" y="169550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509212" y="176677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430320" y="3576601"/>
            <a:ext cx="949261" cy="253916"/>
          </a:xfrm>
          <a:prstGeom prst="rect">
            <a:avLst/>
          </a:prstGeom>
          <a:noFill/>
        </p:spPr>
        <p:txBody>
          <a:bodyPr wrap="square" rtlCol="0">
            <a:spAutoFit/>
          </a:bodyPr>
          <a:lstStyle/>
          <a:p>
            <a:r>
              <a:rPr lang="en-GB" sz="1050" dirty="0"/>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376252" y="2692073"/>
            <a:ext cx="2538360" cy="28859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430590" y="3214749"/>
            <a:ext cx="680129" cy="76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F8B19B-B58D-AF16-3263-5CF37CB4652D}"/>
              </a:ext>
            </a:extLst>
          </p:cNvPr>
          <p:cNvSpPr txBox="1"/>
          <p:nvPr/>
        </p:nvSpPr>
        <p:spPr>
          <a:xfrm>
            <a:off x="5944994" y="5397842"/>
            <a:ext cx="310935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sweeper process whose job is to look for unsent messages and keep sending them until we succeed.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Guaranteed Delivery.</a:t>
            </a:r>
          </a:p>
        </p:txBody>
      </p:sp>
      <p:cxnSp>
        <p:nvCxnSpPr>
          <p:cNvPr id="18" name="Straight Arrow Connector 17">
            <a:extLst>
              <a:ext uri="{FF2B5EF4-FFF2-40B4-BE49-F238E27FC236}">
                <a16:creationId xmlns:a16="http://schemas.microsoft.com/office/drawing/2014/main" id="{8ADDC20A-7BE4-02C0-1D4F-E96E7B16EA8F}"/>
              </a:ext>
            </a:extLst>
          </p:cNvPr>
          <p:cNvCxnSpPr>
            <a:cxnSpLocks/>
            <a:stCxn id="17" idx="1"/>
          </p:cNvCxnSpPr>
          <p:nvPr/>
        </p:nvCxnSpPr>
        <p:spPr>
          <a:xfrm flipH="1" flipV="1">
            <a:off x="5402071" y="5740463"/>
            <a:ext cx="542923" cy="2229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3968180" y="502111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1999853" y="485996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033281" y="4251141"/>
            <a:ext cx="1934899"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350536" y="414670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634638" y="435906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231436" y="5083340"/>
            <a:ext cx="952166" cy="300082"/>
          </a:xfrm>
          <a:prstGeom prst="rect">
            <a:avLst/>
          </a:prstGeom>
          <a:noFill/>
        </p:spPr>
        <p:txBody>
          <a:bodyPr wrap="square" rtlCol="0">
            <a:spAutoFit/>
          </a:bodyPr>
          <a:lstStyle/>
          <a:p>
            <a:r>
              <a:rPr lang="en-GB" sz="1350" dirty="0"/>
              <a:t>:sweeper</a:t>
            </a:r>
          </a:p>
        </p:txBody>
      </p:sp>
    </p:spTree>
    <p:extLst>
      <p:ext uri="{BB962C8B-B14F-4D97-AF65-F5344CB8AC3E}">
        <p14:creationId xmlns:p14="http://schemas.microsoft.com/office/powerpoint/2010/main" val="210276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9" grpId="0" animBg="1"/>
      <p:bldP spid="20" grpId="0"/>
      <p:bldP spid="41" grpId="0"/>
      <p:bldP spid="5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At Least Once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a:xfrm>
            <a:off x="3601720" y="6366510"/>
            <a:ext cx="2895600" cy="365125"/>
          </a:xfrm>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a:xfrm>
            <a:off x="7030720" y="6366510"/>
            <a:ext cx="2133600" cy="365125"/>
          </a:xfrm>
        </p:spPr>
        <p:txBody>
          <a:bodyPr/>
          <a:lstStyle/>
          <a:p>
            <a:fld id="{53C7D256-7CB4-8D4B-B359-120D79D46DFF}" type="slidenum">
              <a:rPr lang="en-US" smtClean="0"/>
              <a:t>45</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4047468" y="93843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450002" y="95055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840262" y="148388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427524" y="158548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674249" y="203737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612709" y="170566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749387" y="184874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657519" y="252037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777271" y="239615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754772" y="210393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696746" y="143132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672821" y="420695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798100" y="160306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798100" y="254379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426513" y="211358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357228" y="206129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433824" y="359132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364540" y="352320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805412" y="400569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1000658" y="326788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967862" y="225431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978582" y="233287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1054592" y="332217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694296" y="189160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598080" y="178455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649696" y="233287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581741" y="228141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710631" y="170566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753642" y="177693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674750" y="3586761"/>
            <a:ext cx="949261" cy="253916"/>
          </a:xfrm>
          <a:prstGeom prst="rect">
            <a:avLst/>
          </a:prstGeom>
          <a:noFill/>
        </p:spPr>
        <p:txBody>
          <a:bodyPr wrap="square" rtlCol="0">
            <a:spAutoFit/>
          </a:bodyPr>
          <a:lstStyle/>
          <a:p>
            <a:r>
              <a:rPr lang="en-GB" sz="1050" dirty="0">
                <a:solidFill>
                  <a:srgbClr val="FF0000"/>
                </a:solidFill>
              </a:rPr>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620682" y="2702233"/>
            <a:ext cx="2538360" cy="2885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675020" y="3224909"/>
            <a:ext cx="680129" cy="7681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4212610" y="503127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2244283" y="487012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310920" y="4261301"/>
            <a:ext cx="1901690"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594966" y="415686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879068" y="436922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475866" y="5093500"/>
            <a:ext cx="952166" cy="300082"/>
          </a:xfrm>
          <a:prstGeom prst="rect">
            <a:avLst/>
          </a:prstGeom>
          <a:noFill/>
        </p:spPr>
        <p:txBody>
          <a:bodyPr wrap="square" rtlCol="0">
            <a:spAutoFit/>
          </a:bodyPr>
          <a:lstStyle/>
          <a:p>
            <a:r>
              <a:rPr lang="en-GB" sz="1350" dirty="0"/>
              <a:t>:sweeper</a:t>
            </a:r>
          </a:p>
        </p:txBody>
      </p:sp>
      <p:sp>
        <p:nvSpPr>
          <p:cNvPr id="5" name="TextBox 4">
            <a:extLst>
              <a:ext uri="{FF2B5EF4-FFF2-40B4-BE49-F238E27FC236}">
                <a16:creationId xmlns:a16="http://schemas.microsoft.com/office/drawing/2014/main" id="{96447434-ABC6-3D5C-B758-C234011237E8}"/>
              </a:ext>
            </a:extLst>
          </p:cNvPr>
          <p:cNvSpPr txBox="1"/>
          <p:nvPr/>
        </p:nvSpPr>
        <p:spPr>
          <a:xfrm>
            <a:off x="5816845" y="5250003"/>
            <a:ext cx="335444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sweeper will keep trying until we succeed. Because we cannot know if the message failed to send, or the middleware failed to acknowledge our send, we may resend a message that has been sent.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At Least Once.</a:t>
            </a:r>
          </a:p>
        </p:txBody>
      </p:sp>
      <p:cxnSp>
        <p:nvCxnSpPr>
          <p:cNvPr id="7" name="Straight Arrow Connector 6">
            <a:extLst>
              <a:ext uri="{FF2B5EF4-FFF2-40B4-BE49-F238E27FC236}">
                <a16:creationId xmlns:a16="http://schemas.microsoft.com/office/drawing/2014/main" id="{E48746D8-36FD-FA12-3DB4-F3928313A749}"/>
              </a:ext>
            </a:extLst>
          </p:cNvPr>
          <p:cNvCxnSpPr>
            <a:cxnSpLocks/>
          </p:cNvCxnSpPr>
          <p:nvPr/>
        </p:nvCxnSpPr>
        <p:spPr>
          <a:xfrm flipH="1" flipV="1">
            <a:off x="5620682" y="5799788"/>
            <a:ext cx="346092" cy="1761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197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B3C6E4C-97A5-904E-54D4-1F4F27E928BD}"/>
              </a:ext>
            </a:extLst>
          </p:cNvPr>
          <p:cNvSpPr/>
          <p:nvPr/>
        </p:nvSpPr>
        <p:spPr>
          <a:xfrm>
            <a:off x="2686568" y="1890890"/>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Idempotency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46</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7" name="Straight Connector 6">
            <a:extLst>
              <a:ext uri="{FF2B5EF4-FFF2-40B4-BE49-F238E27FC236}">
                <a16:creationId xmlns:a16="http://schemas.microsoft.com/office/drawing/2014/main" id="{C01736F5-EC55-3015-81EE-12C23DB42F9B}"/>
              </a:ext>
            </a:extLst>
          </p:cNvPr>
          <p:cNvCxnSpPr>
            <a:cxnSpLocks/>
          </p:cNvCxnSpPr>
          <p:nvPr/>
        </p:nvCxnSpPr>
        <p:spPr>
          <a:xfrm>
            <a:off x="4094333" y="2282569"/>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CD75F59-996C-2244-62BA-6745712542DA}"/>
              </a:ext>
            </a:extLst>
          </p:cNvPr>
          <p:cNvCxnSpPr/>
          <p:nvPr/>
        </p:nvCxnSpPr>
        <p:spPr>
          <a:xfrm>
            <a:off x="4367778" y="20983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256937-FF21-F411-3081-E996B809F7A4}"/>
              </a:ext>
            </a:extLst>
          </p:cNvPr>
          <p:cNvSpPr txBox="1"/>
          <p:nvPr/>
        </p:nvSpPr>
        <p:spPr>
          <a:xfrm>
            <a:off x="2850032" y="1956622"/>
            <a:ext cx="1020527" cy="300082"/>
          </a:xfrm>
          <a:prstGeom prst="rect">
            <a:avLst/>
          </a:prstGeom>
          <a:noFill/>
        </p:spPr>
        <p:txBody>
          <a:bodyPr wrap="square" rtlCol="0">
            <a:spAutoFit/>
          </a:bodyPr>
          <a:lstStyle/>
          <a:p>
            <a:r>
              <a:rPr lang="en-GB" sz="1350" dirty="0"/>
              <a:t>:requestor</a:t>
            </a:r>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4292639" y="1814571"/>
            <a:ext cx="1319175" cy="253916"/>
          </a:xfrm>
          <a:prstGeom prst="rect">
            <a:avLst/>
          </a:prstGeom>
          <a:noFill/>
        </p:spPr>
        <p:txBody>
          <a:bodyPr wrap="square" rtlCol="0">
            <a:spAutoFit/>
          </a:bodyPr>
          <a:lstStyle/>
          <a:p>
            <a:r>
              <a:rPr lang="en-GB" sz="1050" dirty="0"/>
              <a:t>1.1* request()</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EAA40CC-B63D-6686-F37F-0B88386C5CE2}"/>
              </a:ext>
            </a:extLst>
          </p:cNvPr>
          <p:cNvSpPr txBox="1"/>
          <p:nvPr/>
        </p:nvSpPr>
        <p:spPr>
          <a:xfrm>
            <a:off x="1217560" y="3661695"/>
            <a:ext cx="335444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may receive the same message multiple times.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Idempotency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provides reliability when there are no side-affects from us processing that message multiple times.</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13" idx="2"/>
          </p:cNvCxnSpPr>
          <p:nvPr/>
        </p:nvCxnSpPr>
        <p:spPr>
          <a:xfrm flipV="1">
            <a:off x="2802157" y="2988630"/>
            <a:ext cx="574294" cy="7111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BA3B40-20AA-F0EB-9913-61DAEC47E177}"/>
              </a:ext>
            </a:extLst>
          </p:cNvPr>
          <p:cNvCxnSpPr/>
          <p:nvPr/>
        </p:nvCxnSpPr>
        <p:spPr>
          <a:xfrm>
            <a:off x="4367778" y="170252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1F909A-A5C2-CEE0-C1D4-99359C2C6392}"/>
              </a:ext>
            </a:extLst>
          </p:cNvPr>
          <p:cNvSpPr txBox="1"/>
          <p:nvPr/>
        </p:nvSpPr>
        <p:spPr>
          <a:xfrm>
            <a:off x="4292639" y="1418785"/>
            <a:ext cx="1319175" cy="253916"/>
          </a:xfrm>
          <a:prstGeom prst="rect">
            <a:avLst/>
          </a:prstGeom>
          <a:noFill/>
        </p:spPr>
        <p:txBody>
          <a:bodyPr wrap="square" rtlCol="0">
            <a:spAutoFit/>
          </a:bodyPr>
          <a:lstStyle/>
          <a:p>
            <a:r>
              <a:rPr lang="en-GB" sz="1050" dirty="0"/>
              <a:t>1.1* request()</a:t>
            </a:r>
          </a:p>
        </p:txBody>
      </p:sp>
    </p:spTree>
    <p:extLst>
      <p:ext uri="{BB962C8B-B14F-4D97-AF65-F5344CB8AC3E}">
        <p14:creationId xmlns:p14="http://schemas.microsoft.com/office/powerpoint/2010/main" val="2516555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Inbox</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47</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2885948" y="4266951"/>
            <a:ext cx="1762136"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B3F68D3A-37B3-040C-6230-3E5ECFEE77C3}"/>
              </a:ext>
            </a:extLst>
          </p:cNvPr>
          <p:cNvSpPr txBox="1"/>
          <p:nvPr/>
        </p:nvSpPr>
        <p:spPr>
          <a:xfrm>
            <a:off x="2985759" y="4320602"/>
            <a:ext cx="1562513" cy="300082"/>
          </a:xfrm>
          <a:prstGeom prst="rect">
            <a:avLst/>
          </a:prstGeom>
          <a:noFill/>
        </p:spPr>
        <p:txBody>
          <a:bodyPr wrap="square" rtlCol="0">
            <a:spAutoFit/>
          </a:bodyPr>
          <a:lstStyle/>
          <a:p>
            <a:r>
              <a:rPr lang="en-GB" sz="1350" dirty="0"/>
              <a:t>:</a:t>
            </a:r>
            <a:r>
              <a:rPr lang="en-GB" sz="1350" dirty="0" err="1"/>
              <a:t>receivedMessages</a:t>
            </a:r>
            <a:endParaRPr lang="en-GB" sz="1350" dirty="0"/>
          </a:p>
        </p:txBody>
      </p:sp>
      <p:sp>
        <p:nvSpPr>
          <p:cNvPr id="46" name="TextBox 45">
            <a:extLst>
              <a:ext uri="{FF2B5EF4-FFF2-40B4-BE49-F238E27FC236}">
                <a16:creationId xmlns:a16="http://schemas.microsoft.com/office/drawing/2014/main" id="{8146ABE5-0D69-B7DD-41ED-3D23166A36DF}"/>
              </a:ext>
            </a:extLst>
          </p:cNvPr>
          <p:cNvSpPr txBox="1"/>
          <p:nvPr/>
        </p:nvSpPr>
        <p:spPr>
          <a:xfrm rot="19453747">
            <a:off x="3994636" y="3159769"/>
            <a:ext cx="1626781" cy="253916"/>
          </a:xfrm>
          <a:prstGeom prst="rect">
            <a:avLst/>
          </a:prstGeom>
          <a:noFill/>
        </p:spPr>
        <p:txBody>
          <a:bodyPr wrap="square" rtlCol="0">
            <a:spAutoFit/>
          </a:bodyPr>
          <a:lstStyle/>
          <a:p>
            <a:r>
              <a:rPr lang="en-GB" sz="1050" dirty="0"/>
              <a:t>1.3: write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22206" y="5247514"/>
            <a:ext cx="636627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to ensure that we have not already processed a message, we store seen messages,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Inbox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turn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into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Once Only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9" name="Straight Arrow Connector 48">
            <a:extLst>
              <a:ext uri="{FF2B5EF4-FFF2-40B4-BE49-F238E27FC236}">
                <a16:creationId xmlns:a16="http://schemas.microsoft.com/office/drawing/2014/main" id="{F2C9BBDC-56AC-AB02-C74E-8955FEAD5AC5}"/>
              </a:ext>
            </a:extLst>
          </p:cNvPr>
          <p:cNvCxnSpPr>
            <a:cxnSpLocks/>
            <a:stCxn id="48" idx="0"/>
          </p:cNvCxnSpPr>
          <p:nvPr/>
        </p:nvCxnSpPr>
        <p:spPr>
          <a:xfrm flipH="1" flipV="1">
            <a:off x="3283682" y="4849804"/>
            <a:ext cx="421661" cy="397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9A967-179E-7993-452E-D0440D70B4C9}"/>
              </a:ext>
            </a:extLst>
          </p:cNvPr>
          <p:cNvCxnSpPr>
            <a:cxnSpLocks/>
            <a:endCxn id="34" idx="0"/>
          </p:cNvCxnSpPr>
          <p:nvPr/>
        </p:nvCxnSpPr>
        <p:spPr>
          <a:xfrm flipH="1">
            <a:off x="3767016" y="2911139"/>
            <a:ext cx="1970747" cy="1355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B640264F-BC38-199A-9D60-C70B8773FC06}"/>
              </a:ext>
            </a:extLst>
          </p:cNvPr>
          <p:cNvSpPr/>
          <p:nvPr/>
        </p:nvSpPr>
        <p:spPr>
          <a:xfrm>
            <a:off x="2737063" y="173350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3" name="Straight Connector 12">
            <a:extLst>
              <a:ext uri="{FF2B5EF4-FFF2-40B4-BE49-F238E27FC236}">
                <a16:creationId xmlns:a16="http://schemas.microsoft.com/office/drawing/2014/main" id="{0B679C32-B810-CFE5-B880-6AF4924475AE}"/>
              </a:ext>
            </a:extLst>
          </p:cNvPr>
          <p:cNvCxnSpPr>
            <a:cxnSpLocks/>
          </p:cNvCxnSpPr>
          <p:nvPr/>
        </p:nvCxnSpPr>
        <p:spPr>
          <a:xfrm>
            <a:off x="4144828" y="2125187"/>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6B1AC4-026A-0F02-797F-B8364F57E5A7}"/>
              </a:ext>
            </a:extLst>
          </p:cNvPr>
          <p:cNvCxnSpPr/>
          <p:nvPr/>
        </p:nvCxnSpPr>
        <p:spPr>
          <a:xfrm>
            <a:off x="4418273" y="19409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DE0033-7180-5752-2452-408AAC19D7B6}"/>
              </a:ext>
            </a:extLst>
          </p:cNvPr>
          <p:cNvCxnSpPr/>
          <p:nvPr/>
        </p:nvCxnSpPr>
        <p:spPr>
          <a:xfrm>
            <a:off x="4418273" y="154514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BD8406-6301-E3D0-35E1-9DAE67FF37D8}"/>
              </a:ext>
            </a:extLst>
          </p:cNvPr>
          <p:cNvSpPr txBox="1"/>
          <p:nvPr/>
        </p:nvSpPr>
        <p:spPr>
          <a:xfrm>
            <a:off x="4343134" y="1261403"/>
            <a:ext cx="1319175" cy="253916"/>
          </a:xfrm>
          <a:prstGeom prst="rect">
            <a:avLst/>
          </a:prstGeom>
          <a:noFill/>
        </p:spPr>
        <p:txBody>
          <a:bodyPr wrap="square" rtlCol="0">
            <a:spAutoFit/>
          </a:bodyPr>
          <a:lstStyle/>
          <a:p>
            <a:r>
              <a:rPr lang="en-GB" sz="1050" dirty="0"/>
              <a:t>1.1* request()</a:t>
            </a:r>
          </a:p>
        </p:txBody>
      </p:sp>
      <p:sp>
        <p:nvSpPr>
          <p:cNvPr id="17" name="TextBox 16">
            <a:extLst>
              <a:ext uri="{FF2B5EF4-FFF2-40B4-BE49-F238E27FC236}">
                <a16:creationId xmlns:a16="http://schemas.microsoft.com/office/drawing/2014/main" id="{9CA79DDE-3A3B-CAD1-6C5B-28BEB1AA98A0}"/>
              </a:ext>
            </a:extLst>
          </p:cNvPr>
          <p:cNvSpPr txBox="1"/>
          <p:nvPr/>
        </p:nvSpPr>
        <p:spPr>
          <a:xfrm>
            <a:off x="2856120" y="1843666"/>
            <a:ext cx="1020527" cy="300082"/>
          </a:xfrm>
          <a:prstGeom prst="rect">
            <a:avLst/>
          </a:prstGeom>
          <a:noFill/>
        </p:spPr>
        <p:txBody>
          <a:bodyPr wrap="square" rtlCol="0">
            <a:spAutoFit/>
          </a:bodyPr>
          <a:lstStyle/>
          <a:p>
            <a:r>
              <a:rPr lang="en-GB" sz="1350" dirty="0"/>
              <a:t>:requestor</a:t>
            </a:r>
          </a:p>
        </p:txBody>
      </p:sp>
      <p:sp>
        <p:nvSpPr>
          <p:cNvPr id="18" name="TextBox 17">
            <a:extLst>
              <a:ext uri="{FF2B5EF4-FFF2-40B4-BE49-F238E27FC236}">
                <a16:creationId xmlns:a16="http://schemas.microsoft.com/office/drawing/2014/main" id="{B17D3653-8958-CA14-D11A-9FA4E3A4FBCF}"/>
              </a:ext>
            </a:extLst>
          </p:cNvPr>
          <p:cNvSpPr txBox="1"/>
          <p:nvPr/>
        </p:nvSpPr>
        <p:spPr>
          <a:xfrm>
            <a:off x="4298727" y="1701615"/>
            <a:ext cx="1319175" cy="253916"/>
          </a:xfrm>
          <a:prstGeom prst="rect">
            <a:avLst/>
          </a:prstGeom>
          <a:noFill/>
        </p:spPr>
        <p:txBody>
          <a:bodyPr wrap="square" rtlCol="0">
            <a:spAutoFit/>
          </a:bodyPr>
          <a:lstStyle/>
          <a:p>
            <a:r>
              <a:rPr lang="en-GB" sz="1050" dirty="0"/>
              <a:t>1.4* request()</a:t>
            </a:r>
          </a:p>
        </p:txBody>
      </p:sp>
      <p:cxnSp>
        <p:nvCxnSpPr>
          <p:cNvPr id="22" name="Straight Arrow Connector 21">
            <a:extLst>
              <a:ext uri="{FF2B5EF4-FFF2-40B4-BE49-F238E27FC236}">
                <a16:creationId xmlns:a16="http://schemas.microsoft.com/office/drawing/2014/main" id="{AB734304-60E2-F12A-370E-D016029058C6}"/>
              </a:ext>
            </a:extLst>
          </p:cNvPr>
          <p:cNvCxnSpPr>
            <a:cxnSpLocks/>
          </p:cNvCxnSpPr>
          <p:nvPr/>
        </p:nvCxnSpPr>
        <p:spPr>
          <a:xfrm flipV="1">
            <a:off x="4179771" y="3224863"/>
            <a:ext cx="1591572" cy="10249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989F07-EBF7-E380-7731-FF5E7DEC6E79}"/>
              </a:ext>
            </a:extLst>
          </p:cNvPr>
          <p:cNvSpPr txBox="1"/>
          <p:nvPr/>
        </p:nvSpPr>
        <p:spPr>
          <a:xfrm rot="19453747">
            <a:off x="4419779" y="3706203"/>
            <a:ext cx="1626781" cy="253916"/>
          </a:xfrm>
          <a:prstGeom prst="rect">
            <a:avLst/>
          </a:prstGeom>
          <a:noFill/>
        </p:spPr>
        <p:txBody>
          <a:bodyPr wrap="square" rtlCol="0">
            <a:spAutoFit/>
          </a:bodyPr>
          <a:lstStyle/>
          <a:p>
            <a:r>
              <a:rPr lang="en-GB" sz="1050" dirty="0"/>
              <a:t>1.2: lookup message()</a:t>
            </a:r>
          </a:p>
        </p:txBody>
      </p:sp>
    </p:spTree>
    <p:extLst>
      <p:ext uri="{BB962C8B-B14F-4D97-AF65-F5344CB8AC3E}">
        <p14:creationId xmlns:p14="http://schemas.microsoft.com/office/powerpoint/2010/main" val="363477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a:extLst>
              <a:ext uri="{FF2B5EF4-FFF2-40B4-BE49-F238E27FC236}">
                <a16:creationId xmlns:a16="http://schemas.microsoft.com/office/drawing/2014/main" id="{045044D2-0B42-5BF6-5698-F4EF5701B263}"/>
              </a:ext>
            </a:extLst>
          </p:cNvPr>
          <p:cNvSpPr/>
          <p:nvPr/>
        </p:nvSpPr>
        <p:spPr>
          <a:xfrm>
            <a:off x="3101539" y="719407"/>
            <a:ext cx="1438899" cy="391650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2" name="Slide Number Placeholder 1">
            <a:extLst>
              <a:ext uri="{FF2B5EF4-FFF2-40B4-BE49-F238E27FC236}">
                <a16:creationId xmlns:a16="http://schemas.microsoft.com/office/drawing/2014/main" id="{9965453F-0A69-E1DA-F8DD-D6197DDB18B3}"/>
              </a:ext>
            </a:extLst>
          </p:cNvPr>
          <p:cNvSpPr>
            <a:spLocks noGrp="1"/>
          </p:cNvSpPr>
          <p:nvPr>
            <p:ph type="sldNum" sz="quarter" idx="12"/>
          </p:nvPr>
        </p:nvSpPr>
        <p:spPr/>
        <p:txBody>
          <a:bodyPr/>
          <a:lstStyle/>
          <a:p>
            <a:fld id="{867D4A06-35AE-BD4A-84A9-613A26F3D41D}" type="slidenum">
              <a:rPr lang="en-US" smtClean="0"/>
              <a:pPr/>
              <a:t>48</a:t>
            </a:fld>
            <a:endParaRPr lang="en-US"/>
          </a:p>
        </p:txBody>
      </p:sp>
      <p:sp>
        <p:nvSpPr>
          <p:cNvPr id="4" name="Rounded Rectangle 3">
            <a:extLst>
              <a:ext uri="{FF2B5EF4-FFF2-40B4-BE49-F238E27FC236}">
                <a16:creationId xmlns:a16="http://schemas.microsoft.com/office/drawing/2014/main" id="{22CBB51E-254F-4765-9B36-9212E14E1AE2}"/>
              </a:ext>
            </a:extLst>
          </p:cNvPr>
          <p:cNvSpPr/>
          <p:nvPr/>
        </p:nvSpPr>
        <p:spPr>
          <a:xfrm>
            <a:off x="6576705" y="2502713"/>
            <a:ext cx="1208112" cy="257364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F8F13681-FFB3-DD89-E994-B9D5FFAFFA38}"/>
              </a:ext>
            </a:extLst>
          </p:cNvPr>
          <p:cNvSpPr txBox="1"/>
          <p:nvPr/>
        </p:nvSpPr>
        <p:spPr>
          <a:xfrm>
            <a:off x="6710169" y="2514838"/>
            <a:ext cx="921403" cy="300082"/>
          </a:xfrm>
          <a:prstGeom prst="rect">
            <a:avLst/>
          </a:prstGeom>
          <a:noFill/>
        </p:spPr>
        <p:txBody>
          <a:bodyPr wrap="square" rtlCol="0">
            <a:spAutoFit/>
          </a:bodyPr>
          <a:lstStyle/>
          <a:p>
            <a:r>
              <a:rPr lang="en-GB" sz="1350" dirty="0"/>
              <a:t>: </a:t>
            </a:r>
            <a:r>
              <a:rPr lang="en-GB" sz="1200" dirty="0"/>
              <a:t>payments</a:t>
            </a:r>
          </a:p>
        </p:txBody>
      </p:sp>
      <p:sp>
        <p:nvSpPr>
          <p:cNvPr id="10" name="Oval 9">
            <a:extLst>
              <a:ext uri="{FF2B5EF4-FFF2-40B4-BE49-F238E27FC236}">
                <a16:creationId xmlns:a16="http://schemas.microsoft.com/office/drawing/2014/main" id="{FFF252EB-7754-5787-9B6C-2CA042A400EC}"/>
              </a:ext>
            </a:extLst>
          </p:cNvPr>
          <p:cNvSpPr/>
          <p:nvPr/>
        </p:nvSpPr>
        <p:spPr>
          <a:xfrm>
            <a:off x="7140045" y="2903631"/>
            <a:ext cx="142927" cy="1490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01853B6A-9F33-9434-384C-333E65B174BB}"/>
              </a:ext>
            </a:extLst>
          </p:cNvPr>
          <p:cNvSpPr/>
          <p:nvPr/>
        </p:nvSpPr>
        <p:spPr>
          <a:xfrm>
            <a:off x="7116440" y="4751127"/>
            <a:ext cx="188664" cy="1901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Arrow Connector 11">
            <a:extLst>
              <a:ext uri="{FF2B5EF4-FFF2-40B4-BE49-F238E27FC236}">
                <a16:creationId xmlns:a16="http://schemas.microsoft.com/office/drawing/2014/main" id="{45AC16C5-4919-759E-F02A-61BC6CE5F363}"/>
              </a:ext>
            </a:extLst>
          </p:cNvPr>
          <p:cNvCxnSpPr>
            <a:cxnSpLocks/>
            <a:stCxn id="10" idx="4"/>
            <a:endCxn id="15" idx="0"/>
          </p:cNvCxnSpPr>
          <p:nvPr/>
        </p:nvCxnSpPr>
        <p:spPr>
          <a:xfrm flipH="1">
            <a:off x="7195734" y="3052685"/>
            <a:ext cx="15775" cy="5988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DC4EC8-3370-03D4-DCF6-8904418F48FB}"/>
              </a:ext>
            </a:extLst>
          </p:cNvPr>
          <p:cNvCxnSpPr>
            <a:cxnSpLocks/>
            <a:stCxn id="15" idx="2"/>
            <a:endCxn id="11" idx="0"/>
          </p:cNvCxnSpPr>
          <p:nvPr/>
        </p:nvCxnSpPr>
        <p:spPr>
          <a:xfrm>
            <a:off x="7195734" y="4373012"/>
            <a:ext cx="15038" cy="3781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E0B156-BD1B-981B-C268-BECBD21297B0}"/>
              </a:ext>
            </a:extLst>
          </p:cNvPr>
          <p:cNvSpPr txBox="1"/>
          <p:nvPr/>
        </p:nvSpPr>
        <p:spPr>
          <a:xfrm>
            <a:off x="6831527" y="3648486"/>
            <a:ext cx="758490" cy="707886"/>
          </a:xfrm>
          <a:prstGeom prst="rect">
            <a:avLst/>
          </a:prstGeom>
          <a:noFill/>
        </p:spPr>
        <p:txBody>
          <a:bodyPr wrap="square" rtlCol="0">
            <a:spAutoFit/>
          </a:bodyPr>
          <a:lstStyle/>
          <a:p>
            <a:pPr algn="ctr"/>
            <a:r>
              <a:rPr lang="en-GB" sz="1000" dirty="0"/>
              <a:t>Waiting for</a:t>
            </a:r>
          </a:p>
          <a:p>
            <a:pPr algn="ctr"/>
            <a:r>
              <a:rPr lang="en-GB" sz="1000" dirty="0"/>
              <a:t>Provider Response</a:t>
            </a:r>
          </a:p>
        </p:txBody>
      </p:sp>
      <p:sp>
        <p:nvSpPr>
          <p:cNvPr id="15" name="Rounded Rectangle 14">
            <a:extLst>
              <a:ext uri="{FF2B5EF4-FFF2-40B4-BE49-F238E27FC236}">
                <a16:creationId xmlns:a16="http://schemas.microsoft.com/office/drawing/2014/main" id="{0E168876-EC72-DC53-F2A8-A1B183523325}"/>
              </a:ext>
            </a:extLst>
          </p:cNvPr>
          <p:cNvSpPr/>
          <p:nvPr/>
        </p:nvSpPr>
        <p:spPr>
          <a:xfrm>
            <a:off x="6735032" y="3651526"/>
            <a:ext cx="921403" cy="7214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Rounded Rectangle 18">
            <a:extLst>
              <a:ext uri="{FF2B5EF4-FFF2-40B4-BE49-F238E27FC236}">
                <a16:creationId xmlns:a16="http://schemas.microsoft.com/office/drawing/2014/main" id="{B9F915DA-0931-EC32-8BC9-BE096FFCA7F3}"/>
              </a:ext>
            </a:extLst>
          </p:cNvPr>
          <p:cNvSpPr/>
          <p:nvPr/>
        </p:nvSpPr>
        <p:spPr>
          <a:xfrm>
            <a:off x="5140713" y="5281001"/>
            <a:ext cx="1401874" cy="45396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TextBox 19">
            <a:extLst>
              <a:ext uri="{FF2B5EF4-FFF2-40B4-BE49-F238E27FC236}">
                <a16:creationId xmlns:a16="http://schemas.microsoft.com/office/drawing/2014/main" id="{1EFDA6E0-D72D-8FE3-4DCF-04BEC63A3F7D}"/>
              </a:ext>
            </a:extLst>
          </p:cNvPr>
          <p:cNvSpPr txBox="1"/>
          <p:nvPr/>
        </p:nvSpPr>
        <p:spPr>
          <a:xfrm>
            <a:off x="5244086" y="5328628"/>
            <a:ext cx="1195128" cy="300082"/>
          </a:xfrm>
          <a:prstGeom prst="rect">
            <a:avLst/>
          </a:prstGeom>
          <a:noFill/>
        </p:spPr>
        <p:txBody>
          <a:bodyPr wrap="square" rtlCol="0">
            <a:spAutoFit/>
          </a:bodyPr>
          <a:lstStyle/>
          <a:p>
            <a:r>
              <a:rPr lang="en-GB" sz="1350" dirty="0"/>
              <a:t>:</a:t>
            </a:r>
            <a:r>
              <a:rPr lang="en-GB" sz="1000" dirty="0" err="1"/>
              <a:t>receivedMessages</a:t>
            </a:r>
            <a:endParaRPr lang="en-GB" sz="1000" dirty="0"/>
          </a:p>
        </p:txBody>
      </p:sp>
      <p:sp>
        <p:nvSpPr>
          <p:cNvPr id="22" name="TextBox 21">
            <a:extLst>
              <a:ext uri="{FF2B5EF4-FFF2-40B4-BE49-F238E27FC236}">
                <a16:creationId xmlns:a16="http://schemas.microsoft.com/office/drawing/2014/main" id="{417757D8-24AF-DEB8-E608-F3C9FD13D0D2}"/>
              </a:ext>
            </a:extLst>
          </p:cNvPr>
          <p:cNvSpPr txBox="1"/>
          <p:nvPr/>
        </p:nvSpPr>
        <p:spPr>
          <a:xfrm rot="18198741">
            <a:off x="5358745" y="4366906"/>
            <a:ext cx="1482537" cy="246221"/>
          </a:xfrm>
          <a:prstGeom prst="rect">
            <a:avLst/>
          </a:prstGeom>
          <a:noFill/>
        </p:spPr>
        <p:txBody>
          <a:bodyPr wrap="square" rtlCol="0">
            <a:spAutoFit/>
          </a:bodyPr>
          <a:lstStyle/>
          <a:p>
            <a:r>
              <a:rPr lang="en-GB" sz="1000" dirty="0"/>
              <a:t>1.5: lookup message()</a:t>
            </a:r>
          </a:p>
        </p:txBody>
      </p:sp>
      <p:cxnSp>
        <p:nvCxnSpPr>
          <p:cNvPr id="24" name="Straight Arrow Connector 23">
            <a:extLst>
              <a:ext uri="{FF2B5EF4-FFF2-40B4-BE49-F238E27FC236}">
                <a16:creationId xmlns:a16="http://schemas.microsoft.com/office/drawing/2014/main" id="{52C1C30A-EB13-678C-FE86-22BDC439C951}"/>
              </a:ext>
            </a:extLst>
          </p:cNvPr>
          <p:cNvCxnSpPr>
            <a:cxnSpLocks/>
            <a:endCxn id="19" idx="0"/>
          </p:cNvCxnSpPr>
          <p:nvPr/>
        </p:nvCxnSpPr>
        <p:spPr>
          <a:xfrm flipH="1">
            <a:off x="5841650" y="4115317"/>
            <a:ext cx="735055" cy="1165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3E79BFB-F29C-BAD4-6CA4-DCEA66E97CF2}"/>
              </a:ext>
            </a:extLst>
          </p:cNvPr>
          <p:cNvSpPr txBox="1"/>
          <p:nvPr/>
        </p:nvSpPr>
        <p:spPr>
          <a:xfrm>
            <a:off x="3452066" y="786022"/>
            <a:ext cx="792733" cy="276999"/>
          </a:xfrm>
          <a:prstGeom prst="rect">
            <a:avLst/>
          </a:prstGeom>
          <a:noFill/>
        </p:spPr>
        <p:txBody>
          <a:bodyPr wrap="square" rtlCol="0">
            <a:spAutoFit/>
          </a:bodyPr>
          <a:lstStyle/>
          <a:p>
            <a:r>
              <a:rPr lang="en-GB" sz="800" dirty="0"/>
              <a:t>:</a:t>
            </a:r>
            <a:r>
              <a:rPr lang="en-GB" sz="1200" dirty="0"/>
              <a:t>basket</a:t>
            </a:r>
          </a:p>
        </p:txBody>
      </p:sp>
      <p:sp>
        <p:nvSpPr>
          <p:cNvPr id="48" name="TextBox 47">
            <a:extLst>
              <a:ext uri="{FF2B5EF4-FFF2-40B4-BE49-F238E27FC236}">
                <a16:creationId xmlns:a16="http://schemas.microsoft.com/office/drawing/2014/main" id="{4B180762-2947-04B6-4643-97EDB724A278}"/>
              </a:ext>
            </a:extLst>
          </p:cNvPr>
          <p:cNvSpPr txBox="1"/>
          <p:nvPr/>
        </p:nvSpPr>
        <p:spPr>
          <a:xfrm rot="19121831">
            <a:off x="4806829" y="3828624"/>
            <a:ext cx="1453409" cy="246221"/>
          </a:xfrm>
          <a:prstGeom prst="rect">
            <a:avLst/>
          </a:prstGeom>
          <a:noFill/>
        </p:spPr>
        <p:txBody>
          <a:bodyPr wrap="square" rtlCol="0">
            <a:spAutoFit/>
          </a:bodyPr>
          <a:lstStyle/>
          <a:p>
            <a:r>
              <a:rPr lang="en-GB" sz="1000" dirty="0"/>
              <a:t>1.3* request payment()</a:t>
            </a:r>
          </a:p>
        </p:txBody>
      </p:sp>
      <p:cxnSp>
        <p:nvCxnSpPr>
          <p:cNvPr id="50" name="Straight Connector 49">
            <a:extLst>
              <a:ext uri="{FF2B5EF4-FFF2-40B4-BE49-F238E27FC236}">
                <a16:creationId xmlns:a16="http://schemas.microsoft.com/office/drawing/2014/main" id="{067519B5-F994-283E-9791-D621AAE30825}"/>
              </a:ext>
            </a:extLst>
          </p:cNvPr>
          <p:cNvCxnSpPr>
            <a:cxnSpLocks/>
            <a:stCxn id="77" idx="3"/>
          </p:cNvCxnSpPr>
          <p:nvPr/>
        </p:nvCxnSpPr>
        <p:spPr>
          <a:xfrm flipV="1">
            <a:off x="4520435" y="3577902"/>
            <a:ext cx="2067130" cy="19791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59EDD65-0675-3126-6021-5B9127F3899D}"/>
              </a:ext>
            </a:extLst>
          </p:cNvPr>
          <p:cNvSpPr/>
          <p:nvPr/>
        </p:nvSpPr>
        <p:spPr>
          <a:xfrm>
            <a:off x="3735357" y="1127534"/>
            <a:ext cx="119159" cy="10780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57" name="Oval 56">
            <a:extLst>
              <a:ext uri="{FF2B5EF4-FFF2-40B4-BE49-F238E27FC236}">
                <a16:creationId xmlns:a16="http://schemas.microsoft.com/office/drawing/2014/main" id="{05B97CC6-8F35-1DB0-69D2-CE3368175586}"/>
              </a:ext>
            </a:extLst>
          </p:cNvPr>
          <p:cNvSpPr/>
          <p:nvPr/>
        </p:nvSpPr>
        <p:spPr>
          <a:xfrm>
            <a:off x="3726400" y="4334263"/>
            <a:ext cx="157290" cy="1375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cxnSp>
        <p:nvCxnSpPr>
          <p:cNvPr id="58" name="Straight Arrow Connector 57">
            <a:extLst>
              <a:ext uri="{FF2B5EF4-FFF2-40B4-BE49-F238E27FC236}">
                <a16:creationId xmlns:a16="http://schemas.microsoft.com/office/drawing/2014/main" id="{8CB2F0E0-D1CE-B3CD-8C67-8CE32E228B8F}"/>
              </a:ext>
            </a:extLst>
          </p:cNvPr>
          <p:cNvCxnSpPr>
            <a:cxnSpLocks/>
            <a:stCxn id="56" idx="4"/>
            <a:endCxn id="61" idx="0"/>
          </p:cNvCxnSpPr>
          <p:nvPr/>
        </p:nvCxnSpPr>
        <p:spPr>
          <a:xfrm>
            <a:off x="3794937" y="1235338"/>
            <a:ext cx="10109" cy="53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E121C6F-B764-0EBC-15A7-C33DE8A2AF41}"/>
              </a:ext>
            </a:extLst>
          </p:cNvPr>
          <p:cNvCxnSpPr>
            <a:cxnSpLocks/>
            <a:stCxn id="61" idx="2"/>
            <a:endCxn id="57" idx="0"/>
          </p:cNvCxnSpPr>
          <p:nvPr/>
        </p:nvCxnSpPr>
        <p:spPr>
          <a:xfrm flipH="1">
            <a:off x="3805045" y="2670174"/>
            <a:ext cx="1" cy="166408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AE13A71-0E61-1B6B-911A-7629D11AB43A}"/>
              </a:ext>
            </a:extLst>
          </p:cNvPr>
          <p:cNvSpPr txBox="1"/>
          <p:nvPr/>
        </p:nvSpPr>
        <p:spPr>
          <a:xfrm>
            <a:off x="3461338" y="1871459"/>
            <a:ext cx="688608" cy="707886"/>
          </a:xfrm>
          <a:prstGeom prst="rect">
            <a:avLst/>
          </a:prstGeom>
          <a:noFill/>
        </p:spPr>
        <p:txBody>
          <a:bodyPr wrap="square" rtlCol="0">
            <a:spAutoFit/>
          </a:bodyPr>
          <a:lstStyle/>
          <a:p>
            <a:pPr algn="ctr"/>
            <a:r>
              <a:rPr lang="en-GB" sz="1000" dirty="0"/>
              <a:t>Waiting for</a:t>
            </a:r>
          </a:p>
          <a:p>
            <a:pPr algn="ctr"/>
            <a:r>
              <a:rPr lang="en-GB" sz="1000" dirty="0"/>
              <a:t>Payment Response</a:t>
            </a:r>
          </a:p>
        </p:txBody>
      </p:sp>
      <p:sp>
        <p:nvSpPr>
          <p:cNvPr id="61" name="Rounded Rectangle 60">
            <a:extLst>
              <a:ext uri="{FF2B5EF4-FFF2-40B4-BE49-F238E27FC236}">
                <a16:creationId xmlns:a16="http://schemas.microsoft.com/office/drawing/2014/main" id="{8F857626-CC5F-45F5-A9D6-16B1218E1E38}"/>
              </a:ext>
            </a:extLst>
          </p:cNvPr>
          <p:cNvSpPr/>
          <p:nvPr/>
        </p:nvSpPr>
        <p:spPr>
          <a:xfrm>
            <a:off x="3331013" y="1770097"/>
            <a:ext cx="948065" cy="9000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5" name="Rounded Rectangle 64">
            <a:extLst>
              <a:ext uri="{FF2B5EF4-FFF2-40B4-BE49-F238E27FC236}">
                <a16:creationId xmlns:a16="http://schemas.microsoft.com/office/drawing/2014/main" id="{184F376E-6B96-BD57-9210-C4BB641CAEF2}"/>
              </a:ext>
            </a:extLst>
          </p:cNvPr>
          <p:cNvSpPr/>
          <p:nvPr/>
        </p:nvSpPr>
        <p:spPr>
          <a:xfrm>
            <a:off x="771961" y="3887142"/>
            <a:ext cx="1229273"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6" name="Rounded Rectangle 65">
            <a:extLst>
              <a:ext uri="{FF2B5EF4-FFF2-40B4-BE49-F238E27FC236}">
                <a16:creationId xmlns:a16="http://schemas.microsoft.com/office/drawing/2014/main" id="{1E98BBA5-76D4-2EC9-B944-57555C8B6411}"/>
              </a:ext>
            </a:extLst>
          </p:cNvPr>
          <p:cNvSpPr/>
          <p:nvPr/>
        </p:nvSpPr>
        <p:spPr>
          <a:xfrm>
            <a:off x="725412" y="3025399"/>
            <a:ext cx="1063404"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7" name="TextBox 66">
            <a:extLst>
              <a:ext uri="{FF2B5EF4-FFF2-40B4-BE49-F238E27FC236}">
                <a16:creationId xmlns:a16="http://schemas.microsoft.com/office/drawing/2014/main" id="{0BAE1174-63B1-CAD9-54BB-FC7688F60B06}"/>
              </a:ext>
            </a:extLst>
          </p:cNvPr>
          <p:cNvSpPr txBox="1"/>
          <p:nvPr/>
        </p:nvSpPr>
        <p:spPr>
          <a:xfrm>
            <a:off x="771961" y="3098977"/>
            <a:ext cx="1024588" cy="246221"/>
          </a:xfrm>
          <a:prstGeom prst="rect">
            <a:avLst/>
          </a:prstGeom>
          <a:noFill/>
        </p:spPr>
        <p:txBody>
          <a:bodyPr wrap="square" rtlCol="0">
            <a:spAutoFit/>
          </a:bodyPr>
          <a:lstStyle/>
          <a:p>
            <a:r>
              <a:rPr lang="en-GB" sz="800" dirty="0"/>
              <a:t>:</a:t>
            </a:r>
            <a:r>
              <a:rPr lang="en-GB" sz="1000" dirty="0" err="1"/>
              <a:t>basketState</a:t>
            </a:r>
            <a:endParaRPr lang="en-GB" sz="1000" dirty="0"/>
          </a:p>
        </p:txBody>
      </p:sp>
      <p:sp>
        <p:nvSpPr>
          <p:cNvPr id="68" name="TextBox 67">
            <a:extLst>
              <a:ext uri="{FF2B5EF4-FFF2-40B4-BE49-F238E27FC236}">
                <a16:creationId xmlns:a16="http://schemas.microsoft.com/office/drawing/2014/main" id="{04CF998A-4BD3-4AD1-0A29-D3A1E4CB3363}"/>
              </a:ext>
            </a:extLst>
          </p:cNvPr>
          <p:cNvSpPr txBox="1"/>
          <p:nvPr/>
        </p:nvSpPr>
        <p:spPr>
          <a:xfrm>
            <a:off x="839941" y="3925995"/>
            <a:ext cx="1103676" cy="246221"/>
          </a:xfrm>
          <a:prstGeom prst="rect">
            <a:avLst/>
          </a:prstGeom>
          <a:noFill/>
        </p:spPr>
        <p:txBody>
          <a:bodyPr wrap="square" rtlCol="0">
            <a:spAutoFit/>
          </a:bodyPr>
          <a:lstStyle/>
          <a:p>
            <a:r>
              <a:rPr lang="en-GB" sz="800" dirty="0"/>
              <a:t>:</a:t>
            </a:r>
            <a:r>
              <a:rPr lang="en-GB" sz="1000" dirty="0" err="1"/>
              <a:t>sentMessages</a:t>
            </a:r>
            <a:endParaRPr lang="en-GB" sz="1000" dirty="0"/>
          </a:p>
        </p:txBody>
      </p:sp>
      <p:cxnSp>
        <p:nvCxnSpPr>
          <p:cNvPr id="69" name="Straight Arrow Connector 68">
            <a:extLst>
              <a:ext uri="{FF2B5EF4-FFF2-40B4-BE49-F238E27FC236}">
                <a16:creationId xmlns:a16="http://schemas.microsoft.com/office/drawing/2014/main" id="{5F7E49E3-56D4-0D11-6CE4-7085DD8B16DE}"/>
              </a:ext>
            </a:extLst>
          </p:cNvPr>
          <p:cNvCxnSpPr>
            <a:cxnSpLocks/>
            <a:stCxn id="61" idx="0"/>
          </p:cNvCxnSpPr>
          <p:nvPr/>
        </p:nvCxnSpPr>
        <p:spPr>
          <a:xfrm flipH="1">
            <a:off x="2113043" y="1770097"/>
            <a:ext cx="1692003" cy="124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3E6D7EC-D38D-D0F8-EDF7-2CD1B74CED31}"/>
              </a:ext>
            </a:extLst>
          </p:cNvPr>
          <p:cNvSpPr txBox="1"/>
          <p:nvPr/>
        </p:nvSpPr>
        <p:spPr>
          <a:xfrm rot="19340069">
            <a:off x="1681012" y="2393643"/>
            <a:ext cx="1539246" cy="246221"/>
          </a:xfrm>
          <a:prstGeom prst="rect">
            <a:avLst/>
          </a:prstGeom>
          <a:noFill/>
        </p:spPr>
        <p:txBody>
          <a:bodyPr wrap="square" rtlCol="0">
            <a:spAutoFit/>
          </a:bodyPr>
          <a:lstStyle/>
          <a:p>
            <a:r>
              <a:rPr lang="en-GB" sz="1000" dirty="0"/>
              <a:t>1.1: store basket state()</a:t>
            </a:r>
          </a:p>
        </p:txBody>
      </p:sp>
      <p:cxnSp>
        <p:nvCxnSpPr>
          <p:cNvPr id="71" name="Straight Arrow Connector 70">
            <a:extLst>
              <a:ext uri="{FF2B5EF4-FFF2-40B4-BE49-F238E27FC236}">
                <a16:creationId xmlns:a16="http://schemas.microsoft.com/office/drawing/2014/main" id="{B9FA1D7B-0B69-B735-984C-5CFDA72C9ED2}"/>
              </a:ext>
            </a:extLst>
          </p:cNvPr>
          <p:cNvCxnSpPr>
            <a:cxnSpLocks/>
            <a:stCxn id="61" idx="0"/>
          </p:cNvCxnSpPr>
          <p:nvPr/>
        </p:nvCxnSpPr>
        <p:spPr>
          <a:xfrm flipH="1">
            <a:off x="2166661" y="1770097"/>
            <a:ext cx="1638385" cy="14459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3F601A1-0600-E441-68A0-F2A15F561469}"/>
              </a:ext>
            </a:extLst>
          </p:cNvPr>
          <p:cNvSpPr txBox="1"/>
          <p:nvPr/>
        </p:nvSpPr>
        <p:spPr>
          <a:xfrm rot="19114495">
            <a:off x="1970789" y="2907831"/>
            <a:ext cx="1505952" cy="246221"/>
          </a:xfrm>
          <a:prstGeom prst="rect">
            <a:avLst/>
          </a:prstGeom>
          <a:noFill/>
        </p:spPr>
        <p:txBody>
          <a:bodyPr wrap="square" rtlCol="0">
            <a:spAutoFit/>
          </a:bodyPr>
          <a:lstStyle/>
          <a:p>
            <a:r>
              <a:rPr lang="en-GB" sz="1000" dirty="0"/>
              <a:t>1.1: store sent message()</a:t>
            </a:r>
          </a:p>
        </p:txBody>
      </p:sp>
      <p:sp>
        <p:nvSpPr>
          <p:cNvPr id="75" name="Rounded Rectangle 74">
            <a:extLst>
              <a:ext uri="{FF2B5EF4-FFF2-40B4-BE49-F238E27FC236}">
                <a16:creationId xmlns:a16="http://schemas.microsoft.com/office/drawing/2014/main" id="{CF076F46-7016-099D-E603-9BD3D5E88E5F}"/>
              </a:ext>
            </a:extLst>
          </p:cNvPr>
          <p:cNvSpPr/>
          <p:nvPr/>
        </p:nvSpPr>
        <p:spPr>
          <a:xfrm>
            <a:off x="508846" y="2849292"/>
            <a:ext cx="1688149" cy="160418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6" name="TextBox 75">
            <a:extLst>
              <a:ext uri="{FF2B5EF4-FFF2-40B4-BE49-F238E27FC236}">
                <a16:creationId xmlns:a16="http://schemas.microsoft.com/office/drawing/2014/main" id="{D242477C-1808-52C0-7419-59500098E926}"/>
              </a:ext>
            </a:extLst>
          </p:cNvPr>
          <p:cNvSpPr txBox="1"/>
          <p:nvPr/>
        </p:nvSpPr>
        <p:spPr>
          <a:xfrm>
            <a:off x="357153" y="2388591"/>
            <a:ext cx="1172763" cy="400110"/>
          </a:xfrm>
          <a:prstGeom prst="rect">
            <a:avLst/>
          </a:prstGeom>
          <a:noFill/>
        </p:spPr>
        <p:txBody>
          <a:bodyPr wrap="square" rtlCol="0">
            <a:spAutoFit/>
          </a:bodyPr>
          <a:lstStyle/>
          <a:p>
            <a:r>
              <a:rPr lang="en-GB" sz="1000" dirty="0"/>
              <a:t>Transaction Boundary</a:t>
            </a:r>
          </a:p>
        </p:txBody>
      </p:sp>
      <p:sp>
        <p:nvSpPr>
          <p:cNvPr id="77" name="Rounded Rectangle 76">
            <a:extLst>
              <a:ext uri="{FF2B5EF4-FFF2-40B4-BE49-F238E27FC236}">
                <a16:creationId xmlns:a16="http://schemas.microsoft.com/office/drawing/2014/main" id="{2D8C535C-72E0-D649-6F9F-24B9CEF92B1B}"/>
              </a:ext>
            </a:extLst>
          </p:cNvPr>
          <p:cNvSpPr/>
          <p:nvPr/>
        </p:nvSpPr>
        <p:spPr>
          <a:xfrm>
            <a:off x="3118561" y="5191913"/>
            <a:ext cx="1401874" cy="7302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78" name="TextBox 77">
            <a:extLst>
              <a:ext uri="{FF2B5EF4-FFF2-40B4-BE49-F238E27FC236}">
                <a16:creationId xmlns:a16="http://schemas.microsoft.com/office/drawing/2014/main" id="{CCB8ADD3-1424-9281-04EC-121AB9854C87}"/>
              </a:ext>
            </a:extLst>
          </p:cNvPr>
          <p:cNvSpPr txBox="1"/>
          <p:nvPr/>
        </p:nvSpPr>
        <p:spPr>
          <a:xfrm>
            <a:off x="3476313" y="5281001"/>
            <a:ext cx="687143" cy="246221"/>
          </a:xfrm>
          <a:prstGeom prst="rect">
            <a:avLst/>
          </a:prstGeom>
          <a:noFill/>
        </p:spPr>
        <p:txBody>
          <a:bodyPr wrap="square" rtlCol="0">
            <a:spAutoFit/>
          </a:bodyPr>
          <a:lstStyle/>
          <a:p>
            <a:r>
              <a:rPr lang="en-GB" sz="800" dirty="0"/>
              <a:t>:</a:t>
            </a:r>
            <a:r>
              <a:rPr lang="en-GB" sz="1000" dirty="0"/>
              <a:t>sweeper</a:t>
            </a:r>
          </a:p>
        </p:txBody>
      </p:sp>
      <p:sp>
        <p:nvSpPr>
          <p:cNvPr id="79" name="TextBox 78">
            <a:extLst>
              <a:ext uri="{FF2B5EF4-FFF2-40B4-BE49-F238E27FC236}">
                <a16:creationId xmlns:a16="http://schemas.microsoft.com/office/drawing/2014/main" id="{F2508114-65D7-7B67-BB8E-9C123D80412C}"/>
              </a:ext>
            </a:extLst>
          </p:cNvPr>
          <p:cNvSpPr txBox="1"/>
          <p:nvPr/>
        </p:nvSpPr>
        <p:spPr>
          <a:xfrm rot="2303937">
            <a:off x="1525854" y="5108921"/>
            <a:ext cx="1183905" cy="246221"/>
          </a:xfrm>
          <a:prstGeom prst="rect">
            <a:avLst/>
          </a:prstGeom>
          <a:noFill/>
        </p:spPr>
        <p:txBody>
          <a:bodyPr wrap="square" rtlCol="0">
            <a:spAutoFit/>
          </a:bodyPr>
          <a:lstStyle/>
          <a:p>
            <a:r>
              <a:rPr lang="en-GB" sz="1000" dirty="0"/>
              <a:t>1.2* read unsent()</a:t>
            </a:r>
          </a:p>
        </p:txBody>
      </p:sp>
      <p:cxnSp>
        <p:nvCxnSpPr>
          <p:cNvPr id="80" name="Straight Arrow Connector 79">
            <a:extLst>
              <a:ext uri="{FF2B5EF4-FFF2-40B4-BE49-F238E27FC236}">
                <a16:creationId xmlns:a16="http://schemas.microsoft.com/office/drawing/2014/main" id="{83074133-738A-226C-D15F-4574A79C65E2}"/>
              </a:ext>
            </a:extLst>
          </p:cNvPr>
          <p:cNvCxnSpPr>
            <a:cxnSpLocks/>
          </p:cNvCxnSpPr>
          <p:nvPr/>
        </p:nvCxnSpPr>
        <p:spPr>
          <a:xfrm flipH="1" flipV="1">
            <a:off x="1527893" y="4453481"/>
            <a:ext cx="1603876" cy="1281489"/>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145F4F8-B443-D7E4-6D7B-6B1D754868C8}"/>
              </a:ext>
            </a:extLst>
          </p:cNvPr>
          <p:cNvCxnSpPr>
            <a:cxnSpLocks/>
          </p:cNvCxnSpPr>
          <p:nvPr/>
        </p:nvCxnSpPr>
        <p:spPr>
          <a:xfrm>
            <a:off x="1879232" y="4450957"/>
            <a:ext cx="1245742" cy="9746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DD7A6E6-71E9-D666-2404-8AAAF5879E5C}"/>
              </a:ext>
            </a:extLst>
          </p:cNvPr>
          <p:cNvSpPr txBox="1"/>
          <p:nvPr/>
        </p:nvSpPr>
        <p:spPr>
          <a:xfrm rot="2495219">
            <a:off x="2087948" y="4680963"/>
            <a:ext cx="1040871" cy="246221"/>
          </a:xfrm>
          <a:prstGeom prst="rect">
            <a:avLst/>
          </a:prstGeom>
          <a:noFill/>
        </p:spPr>
        <p:txBody>
          <a:bodyPr wrap="square" rtlCol="0">
            <a:spAutoFit/>
          </a:bodyPr>
          <a:lstStyle/>
          <a:p>
            <a:r>
              <a:rPr lang="en-GB" sz="1000" dirty="0"/>
              <a:t>1.4* mark sent()</a:t>
            </a:r>
          </a:p>
        </p:txBody>
      </p:sp>
      <p:sp>
        <p:nvSpPr>
          <p:cNvPr id="152" name="Google Shape;104;p25">
            <a:extLst>
              <a:ext uri="{FF2B5EF4-FFF2-40B4-BE49-F238E27FC236}">
                <a16:creationId xmlns:a16="http://schemas.microsoft.com/office/drawing/2014/main" id="{A8C152B8-2B63-28E0-3753-79930EE2347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a:t>
            </a:r>
            <a:endParaRPr dirty="0">
              <a:latin typeface="Chalkboard" panose="03050602040202020205" pitchFamily="66" charset="77"/>
            </a:endParaRPr>
          </a:p>
        </p:txBody>
      </p:sp>
      <p:sp>
        <p:nvSpPr>
          <p:cNvPr id="156" name="Rounded Rectangle 155">
            <a:extLst>
              <a:ext uri="{FF2B5EF4-FFF2-40B4-BE49-F238E27FC236}">
                <a16:creationId xmlns:a16="http://schemas.microsoft.com/office/drawing/2014/main" id="{A1BE195D-846A-D3E2-A49D-FAEA924920AE}"/>
              </a:ext>
            </a:extLst>
          </p:cNvPr>
          <p:cNvSpPr/>
          <p:nvPr/>
        </p:nvSpPr>
        <p:spPr>
          <a:xfrm>
            <a:off x="7016560" y="336279"/>
            <a:ext cx="1803442" cy="730257"/>
          </a:xfrm>
          <a:prstGeom prst="roundRect">
            <a:avLst/>
          </a:prstGeom>
          <a:pattFill prst="wdUpDiag">
            <a:fgClr>
              <a:schemeClr val="accent3"/>
            </a:fgClr>
            <a:bgClr>
              <a:schemeClr val="bg1"/>
            </a:bgClr>
          </a:patt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157" name="TextBox 156">
            <a:extLst>
              <a:ext uri="{FF2B5EF4-FFF2-40B4-BE49-F238E27FC236}">
                <a16:creationId xmlns:a16="http://schemas.microsoft.com/office/drawing/2014/main" id="{1FD14AA4-C53B-DA76-5684-0C685FF86EA2}"/>
              </a:ext>
            </a:extLst>
          </p:cNvPr>
          <p:cNvSpPr txBox="1"/>
          <p:nvPr/>
        </p:nvSpPr>
        <p:spPr>
          <a:xfrm>
            <a:off x="7202543" y="561812"/>
            <a:ext cx="1520369" cy="300082"/>
          </a:xfrm>
          <a:prstGeom prst="rect">
            <a:avLst/>
          </a:prstGeom>
          <a:noFill/>
        </p:spPr>
        <p:txBody>
          <a:bodyPr wrap="square" rtlCol="0">
            <a:spAutoFit/>
          </a:bodyPr>
          <a:lstStyle/>
          <a:p>
            <a:r>
              <a:rPr lang="en-GB" sz="1350" dirty="0"/>
              <a:t>: </a:t>
            </a:r>
            <a:r>
              <a:rPr lang="en-GB" sz="1200" dirty="0"/>
              <a:t>payment provider</a:t>
            </a:r>
          </a:p>
        </p:txBody>
      </p:sp>
      <p:cxnSp>
        <p:nvCxnSpPr>
          <p:cNvPr id="158" name="Straight Arrow Connector 157">
            <a:extLst>
              <a:ext uri="{FF2B5EF4-FFF2-40B4-BE49-F238E27FC236}">
                <a16:creationId xmlns:a16="http://schemas.microsoft.com/office/drawing/2014/main" id="{FD6C0AED-80D1-4AE6-C8E8-1A68FD1026D1}"/>
              </a:ext>
            </a:extLst>
          </p:cNvPr>
          <p:cNvCxnSpPr>
            <a:cxnSpLocks/>
          </p:cNvCxnSpPr>
          <p:nvPr/>
        </p:nvCxnSpPr>
        <p:spPr>
          <a:xfrm flipV="1">
            <a:off x="7431581" y="1082714"/>
            <a:ext cx="317381" cy="14260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134DC9F-7693-778A-B3F1-C80872496B06}"/>
              </a:ext>
            </a:extLst>
          </p:cNvPr>
          <p:cNvSpPr txBox="1"/>
          <p:nvPr/>
        </p:nvSpPr>
        <p:spPr>
          <a:xfrm rot="16976679">
            <a:off x="6708077" y="1649851"/>
            <a:ext cx="1453409" cy="246221"/>
          </a:xfrm>
          <a:prstGeom prst="rect">
            <a:avLst/>
          </a:prstGeom>
          <a:noFill/>
        </p:spPr>
        <p:txBody>
          <a:bodyPr wrap="square" rtlCol="0">
            <a:spAutoFit/>
          </a:bodyPr>
          <a:lstStyle/>
          <a:p>
            <a:r>
              <a:rPr lang="en-GB" sz="1000" dirty="0"/>
              <a:t>1.6* take payment()</a:t>
            </a:r>
          </a:p>
        </p:txBody>
      </p:sp>
      <p:cxnSp>
        <p:nvCxnSpPr>
          <p:cNvPr id="165" name="Straight Arrow Connector 164">
            <a:extLst>
              <a:ext uri="{FF2B5EF4-FFF2-40B4-BE49-F238E27FC236}">
                <a16:creationId xmlns:a16="http://schemas.microsoft.com/office/drawing/2014/main" id="{1C5C5D9B-EE22-5F4E-1B4B-E202D8FBAED6}"/>
              </a:ext>
            </a:extLst>
          </p:cNvPr>
          <p:cNvCxnSpPr>
            <a:cxnSpLocks/>
          </p:cNvCxnSpPr>
          <p:nvPr/>
        </p:nvCxnSpPr>
        <p:spPr>
          <a:xfrm flipH="1">
            <a:off x="7748962" y="1095926"/>
            <a:ext cx="324451" cy="1568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E139D559-0E7F-300D-6A09-CE957A5730B0}"/>
              </a:ext>
            </a:extLst>
          </p:cNvPr>
          <p:cNvSpPr txBox="1"/>
          <p:nvPr/>
        </p:nvSpPr>
        <p:spPr>
          <a:xfrm rot="16976679">
            <a:off x="7387099" y="1811248"/>
            <a:ext cx="1453409" cy="246221"/>
          </a:xfrm>
          <a:prstGeom prst="rect">
            <a:avLst/>
          </a:prstGeom>
          <a:noFill/>
        </p:spPr>
        <p:txBody>
          <a:bodyPr wrap="square" rtlCol="0">
            <a:spAutoFit/>
          </a:bodyPr>
          <a:lstStyle/>
          <a:p>
            <a:r>
              <a:rPr lang="en-GB" sz="1000" dirty="0"/>
              <a:t>1.7* payment taken()</a:t>
            </a:r>
          </a:p>
        </p:txBody>
      </p:sp>
      <p:cxnSp>
        <p:nvCxnSpPr>
          <p:cNvPr id="172" name="Straight Arrow Connector 171">
            <a:extLst>
              <a:ext uri="{FF2B5EF4-FFF2-40B4-BE49-F238E27FC236}">
                <a16:creationId xmlns:a16="http://schemas.microsoft.com/office/drawing/2014/main" id="{37BA34BC-0D3B-27A5-79BB-58809E8C9647}"/>
              </a:ext>
            </a:extLst>
          </p:cNvPr>
          <p:cNvCxnSpPr>
            <a:cxnSpLocks/>
          </p:cNvCxnSpPr>
          <p:nvPr/>
        </p:nvCxnSpPr>
        <p:spPr>
          <a:xfrm flipV="1">
            <a:off x="5015691" y="3557525"/>
            <a:ext cx="1244520" cy="11544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81F1AA8-C570-47C1-7D64-4EA1C7CCAD16}"/>
              </a:ext>
            </a:extLst>
          </p:cNvPr>
          <p:cNvCxnSpPr>
            <a:cxnSpLocks/>
          </p:cNvCxnSpPr>
          <p:nvPr/>
        </p:nvCxnSpPr>
        <p:spPr>
          <a:xfrm flipV="1">
            <a:off x="7604318" y="1063021"/>
            <a:ext cx="323435" cy="14386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CCA7977-7933-7276-8477-825375BA7573}"/>
              </a:ext>
            </a:extLst>
          </p:cNvPr>
          <p:cNvCxnSpPr>
            <a:cxnSpLocks/>
          </p:cNvCxnSpPr>
          <p:nvPr/>
        </p:nvCxnSpPr>
        <p:spPr>
          <a:xfrm flipV="1">
            <a:off x="4555935" y="2880253"/>
            <a:ext cx="1995962" cy="35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6D74B0AB-3614-DDF1-7324-D94F6D23A4F8}"/>
              </a:ext>
            </a:extLst>
          </p:cNvPr>
          <p:cNvCxnSpPr>
            <a:cxnSpLocks/>
          </p:cNvCxnSpPr>
          <p:nvPr/>
        </p:nvCxnSpPr>
        <p:spPr>
          <a:xfrm flipH="1">
            <a:off x="4906352" y="2677658"/>
            <a:ext cx="13986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6C2BEF5B-90CB-013F-0261-6988091D0280}"/>
              </a:ext>
            </a:extLst>
          </p:cNvPr>
          <p:cNvSpPr txBox="1"/>
          <p:nvPr/>
        </p:nvSpPr>
        <p:spPr>
          <a:xfrm>
            <a:off x="4982279" y="2349535"/>
            <a:ext cx="1453409" cy="246221"/>
          </a:xfrm>
          <a:prstGeom prst="rect">
            <a:avLst/>
          </a:prstGeom>
          <a:noFill/>
        </p:spPr>
        <p:txBody>
          <a:bodyPr wrap="square" rtlCol="0">
            <a:spAutoFit/>
          </a:bodyPr>
          <a:lstStyle/>
          <a:p>
            <a:r>
              <a:rPr lang="en-GB" sz="1000" dirty="0"/>
              <a:t>1.8* payment MADE()</a:t>
            </a:r>
          </a:p>
        </p:txBody>
      </p:sp>
      <p:sp>
        <p:nvSpPr>
          <p:cNvPr id="3" name="TextBox 2">
            <a:extLst>
              <a:ext uri="{FF2B5EF4-FFF2-40B4-BE49-F238E27FC236}">
                <a16:creationId xmlns:a16="http://schemas.microsoft.com/office/drawing/2014/main" id="{DA95080A-50AE-D748-FCE3-0BEDFAAEE350}"/>
              </a:ext>
            </a:extLst>
          </p:cNvPr>
          <p:cNvSpPr txBox="1"/>
          <p:nvPr/>
        </p:nvSpPr>
        <p:spPr>
          <a:xfrm rot="19692975">
            <a:off x="6547233" y="5253711"/>
            <a:ext cx="1482537" cy="246221"/>
          </a:xfrm>
          <a:prstGeom prst="rect">
            <a:avLst/>
          </a:prstGeom>
          <a:noFill/>
        </p:spPr>
        <p:txBody>
          <a:bodyPr wrap="square" rtlCol="0">
            <a:spAutoFit/>
          </a:bodyPr>
          <a:lstStyle/>
          <a:p>
            <a:r>
              <a:rPr lang="en-GB" sz="1000" dirty="0"/>
              <a:t>1.9: write message()</a:t>
            </a:r>
          </a:p>
        </p:txBody>
      </p:sp>
      <p:cxnSp>
        <p:nvCxnSpPr>
          <p:cNvPr id="5" name="Straight Arrow Connector 4">
            <a:extLst>
              <a:ext uri="{FF2B5EF4-FFF2-40B4-BE49-F238E27FC236}">
                <a16:creationId xmlns:a16="http://schemas.microsoft.com/office/drawing/2014/main" id="{566114F3-A6AC-1021-36B9-5AB9A730025C}"/>
              </a:ext>
            </a:extLst>
          </p:cNvPr>
          <p:cNvCxnSpPr>
            <a:cxnSpLocks/>
            <a:endCxn id="19" idx="3"/>
          </p:cNvCxnSpPr>
          <p:nvPr/>
        </p:nvCxnSpPr>
        <p:spPr>
          <a:xfrm flipH="1">
            <a:off x="6542587" y="5129242"/>
            <a:ext cx="745915" cy="3787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74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2" grpId="0"/>
      <p:bldP spid="48" grpId="0"/>
      <p:bldP spid="65" grpId="0" animBg="1"/>
      <p:bldP spid="66" grpId="0" animBg="1"/>
      <p:bldP spid="67" grpId="0"/>
      <p:bldP spid="68" grpId="0"/>
      <p:bldP spid="70" grpId="0"/>
      <p:bldP spid="72" grpId="0"/>
      <p:bldP spid="75" grpId="0" animBg="1"/>
      <p:bldP spid="76" grpId="0"/>
      <p:bldP spid="77" grpId="0" animBg="1"/>
      <p:bldP spid="78" grpId="0"/>
      <p:bldP spid="79" grpId="0"/>
      <p:bldP spid="82" grpId="0"/>
      <p:bldP spid="162" grpId="0"/>
      <p:bldP spid="170" grpId="0"/>
      <p:bldP spid="206"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Fat AND Skinny</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49</a:t>
            </a:fld>
            <a:endParaRPr lang="en-US"/>
          </a:p>
        </p:txBody>
      </p:sp>
    </p:spTree>
    <p:extLst>
      <p:ext uri="{BB962C8B-B14F-4D97-AF65-F5344CB8AC3E}">
        <p14:creationId xmlns:p14="http://schemas.microsoft.com/office/powerpoint/2010/main" val="2192176189"/>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latin typeface="Chalkboard" panose="03050602040202020205" pitchFamily="66" charset="77"/>
              </a:rPr>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2100511" y="3163508"/>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420721" y="3253608"/>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6033412" y="316350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282423" y="3253605"/>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551475" y="3392105"/>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4184201" y="316350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253597" y="2886438"/>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597647" y="1927114"/>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11235" y="2850444"/>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624823" y="2388779"/>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453873" y="1614247"/>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702633" y="2179787"/>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131447020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65302" y="345215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936501" y="3542254"/>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98203" y="3452151"/>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47214" y="3542251"/>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16266" y="3680751"/>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48992" y="345215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18388" y="3175084"/>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1163180" y="1959306"/>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2239723" y="2882636"/>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316266" y="2420971"/>
            <a:ext cx="3496798" cy="1031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18664" y="1902893"/>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67424" y="2260684"/>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1188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extLst>
              <p:ext uri="{D42A27DB-BD31-4B8C-83A1-F6EECF244321}">
                <p14:modId xmlns:p14="http://schemas.microsoft.com/office/powerpoint/2010/main" val="2667639512"/>
              </p:ext>
            </p:extLst>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Transitive Dependencies</a:t>
            </a:r>
            <a:endParaRPr dirty="0">
              <a:latin typeface="Chalkboard" panose="03050602040202020205" pitchFamily="66" charset="77"/>
            </a:endParaRPr>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80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2474643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56085462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Normalized</a:t>
            </a:r>
            <a:endParaRPr dirty="0">
              <a:latin typeface="Chalkboard" panose="03050602040202020205" pitchFamily="66" charset="77"/>
            </a:endParaRPr>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079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via REST/RPC</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8746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8" grpId="0"/>
      <p:bldP spid="19" grpId="0"/>
      <p:bldP spid="29" grpId="0"/>
      <p:bldP spid="40" grpId="0"/>
      <p:bldP spid="41" grpId="0"/>
      <p:bldP spid="47" grpId="0"/>
      <p:bldP spid="5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Message.</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56006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3"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Reference Data via ECST (Event Carried State Transfer)</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6194766" y="2820060"/>
            <a:ext cx="1015958" cy="142717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696139" y="3354270"/>
            <a:ext cx="370348" cy="5573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rot="18134928">
            <a:off x="6547288" y="3541990"/>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p:cNvCxnSpPr>
          <p:nvPr/>
        </p:nvCxnSpPr>
        <p:spPr>
          <a:xfrm flipH="1">
            <a:off x="6019800" y="1879504"/>
            <a:ext cx="780252" cy="229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8655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41" grpId="0"/>
      <p:bldP spid="47" grpId="0"/>
      <p:bldP spid="5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8644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latin typeface="Chalkboard" panose="03050602040202020205" pitchFamily="66" charset="77"/>
              </a:rPr>
              <a:t>Conversation Patterns</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21252128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Domain, Summary, Ordering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60</a:t>
            </a:fld>
            <a:endParaRPr lang="en-US"/>
          </a:p>
        </p:txBody>
      </p:sp>
    </p:spTree>
    <p:extLst>
      <p:ext uri="{BB962C8B-B14F-4D97-AF65-F5344CB8AC3E}">
        <p14:creationId xmlns:p14="http://schemas.microsoft.com/office/powerpoint/2010/main" val="4119297233"/>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Domain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the event </a:t>
            </a:r>
          </a:p>
        </p:txBody>
      </p:sp>
    </p:spTree>
    <p:extLst>
      <p:ext uri="{BB962C8B-B14F-4D97-AF65-F5344CB8AC3E}">
        <p14:creationId xmlns:p14="http://schemas.microsoft.com/office/powerpoint/2010/main" val="174691225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Summary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37888" y="33389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58098" y="34290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70789" y="33389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19800" y="34290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288852" y="35675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109222" y="3338900"/>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990973" y="3061833"/>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4863" y="1220720"/>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718402" y="1936301"/>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978416" y="1682385"/>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91250" y="846705"/>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535940" y="1619994"/>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770799" y="4415681"/>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uses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8471873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63</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Stream</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:consumer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24584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64</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Queue</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:consumer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:consumer</a:t>
            </a:r>
          </a:p>
        </p:txBody>
      </p:sp>
    </p:spTree>
    <p:extLst>
      <p:ext uri="{BB962C8B-B14F-4D97-AF65-F5344CB8AC3E}">
        <p14:creationId xmlns:p14="http://schemas.microsoft.com/office/powerpoint/2010/main" val="224813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Public and Private Providers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07402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latin typeface="Chalkboard" panose="03050602040202020205" pitchFamily="66" charset="77"/>
              </a:rPr>
              <a:t>Conversations</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66</a:t>
            </a:fld>
            <a:endParaRPr lang="en-US"/>
          </a:p>
        </p:txBody>
      </p:sp>
    </p:spTree>
    <p:extLst>
      <p:ext uri="{BB962C8B-B14F-4D97-AF65-F5344CB8AC3E}">
        <p14:creationId xmlns:p14="http://schemas.microsoft.com/office/powerpoint/2010/main" val="4030250058"/>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6C267213-E1E9-BDC4-8E9B-0AE564A81A1D}"/>
              </a:ext>
            </a:extLst>
          </p:cNvPr>
          <p:cNvSpPr/>
          <p:nvPr/>
        </p:nvSpPr>
        <p:spPr>
          <a:xfrm>
            <a:off x="5350953" y="287081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Conversations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67</a:t>
            </a:fld>
            <a:endParaRPr lang="en-US" dirty="0"/>
          </a:p>
        </p:txBody>
      </p:sp>
      <p:sp>
        <p:nvSpPr>
          <p:cNvPr id="6" name="Rounded Rectangle 5">
            <a:extLst>
              <a:ext uri="{FF2B5EF4-FFF2-40B4-BE49-F238E27FC236}">
                <a16:creationId xmlns:a16="http://schemas.microsoft.com/office/drawing/2014/main" id="{789F62B9-E381-6A29-3E3B-7A2619138339}"/>
              </a:ext>
            </a:extLst>
          </p:cNvPr>
          <p:cNvSpPr/>
          <p:nvPr/>
        </p:nvSpPr>
        <p:spPr>
          <a:xfrm>
            <a:off x="1902031" y="3325886"/>
            <a:ext cx="114777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3602295" y="334147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a:off x="3049810" y="3470381"/>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a:off x="3138668" y="2825166"/>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2952914" y="2905712"/>
            <a:ext cx="1130788" cy="415498"/>
          </a:xfrm>
          <a:prstGeom prst="rect">
            <a:avLst/>
          </a:prstGeom>
          <a:noFill/>
        </p:spPr>
        <p:txBody>
          <a:bodyPr wrap="square" rtlCol="0">
            <a:spAutoFit/>
          </a:bodyPr>
          <a:lstStyle/>
          <a:p>
            <a:r>
              <a:rPr lang="en-GB" sz="1050" dirty="0"/>
              <a:t>1.1 check basket()</a:t>
            </a:r>
          </a:p>
        </p:txBody>
      </p:sp>
      <p:cxnSp>
        <p:nvCxnSpPr>
          <p:cNvPr id="19" name="Straight Connector 18">
            <a:extLst>
              <a:ext uri="{FF2B5EF4-FFF2-40B4-BE49-F238E27FC236}">
                <a16:creationId xmlns:a16="http://schemas.microsoft.com/office/drawing/2014/main" id="{A5DE2C9B-CBA3-3B51-60E9-2547F4015963}"/>
              </a:ext>
            </a:extLst>
          </p:cNvPr>
          <p:cNvCxnSpPr>
            <a:cxnSpLocks/>
          </p:cNvCxnSpPr>
          <p:nvPr/>
        </p:nvCxnSpPr>
        <p:spPr>
          <a:xfrm>
            <a:off x="3049810" y="3671790"/>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5279452" y="38279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5065023" y="3930306"/>
            <a:ext cx="1478051" cy="415498"/>
          </a:xfrm>
          <a:prstGeom prst="rect">
            <a:avLst/>
          </a:prstGeom>
          <a:noFill/>
        </p:spPr>
        <p:txBody>
          <a:bodyPr wrap="square" rtlCol="0">
            <a:spAutoFit/>
          </a:bodyPr>
          <a:lstStyle/>
          <a:p>
            <a:r>
              <a:rPr lang="en-GB" sz="1050" dirty="0"/>
              <a:t>1.4 checked out basket()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68857" y="3380770"/>
            <a:ext cx="700266"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3690243" y="3389544"/>
            <a:ext cx="939782" cy="300082"/>
          </a:xfrm>
          <a:prstGeom prst="rect">
            <a:avLst/>
          </a:prstGeom>
          <a:noFill/>
        </p:spPr>
        <p:txBody>
          <a:bodyPr wrap="square" rtlCol="0">
            <a:spAutoFit/>
          </a:bodyPr>
          <a:lstStyle/>
          <a:p>
            <a:r>
              <a:rPr lang="en-GB" sz="1350" dirty="0"/>
              <a:t>:Checkout</a:t>
            </a:r>
          </a:p>
        </p:txBody>
      </p:sp>
      <p:sp>
        <p:nvSpPr>
          <p:cNvPr id="27" name="TextBox 26">
            <a:extLst>
              <a:ext uri="{FF2B5EF4-FFF2-40B4-BE49-F238E27FC236}">
                <a16:creationId xmlns:a16="http://schemas.microsoft.com/office/drawing/2014/main" id="{87F702D2-F827-6DE2-65B4-3B9B70E06EAD}"/>
              </a:ext>
            </a:extLst>
          </p:cNvPr>
          <p:cNvSpPr txBox="1"/>
          <p:nvPr/>
        </p:nvSpPr>
        <p:spPr>
          <a:xfrm>
            <a:off x="5499412" y="2926111"/>
            <a:ext cx="822786" cy="300082"/>
          </a:xfrm>
          <a:prstGeom prst="rect">
            <a:avLst/>
          </a:prstGeom>
          <a:noFill/>
        </p:spPr>
        <p:txBody>
          <a:bodyPr wrap="square" rtlCol="0">
            <a:spAutoFit/>
          </a:bodyPr>
          <a:lstStyle/>
          <a:p>
            <a:r>
              <a:rPr lang="en-GB" sz="1350" dirty="0"/>
              <a:t>:Validate</a:t>
            </a:r>
          </a:p>
        </p:txBody>
      </p:sp>
      <p:cxnSp>
        <p:nvCxnSpPr>
          <p:cNvPr id="33" name="Straight Connector 32">
            <a:extLst>
              <a:ext uri="{FF2B5EF4-FFF2-40B4-BE49-F238E27FC236}">
                <a16:creationId xmlns:a16="http://schemas.microsoft.com/office/drawing/2014/main" id="{F72A509A-4173-5A7D-1378-E6399D4B22E1}"/>
              </a:ext>
            </a:extLst>
          </p:cNvPr>
          <p:cNvCxnSpPr>
            <a:cxnSpLocks/>
          </p:cNvCxnSpPr>
          <p:nvPr/>
        </p:nvCxnSpPr>
        <p:spPr>
          <a:xfrm flipV="1">
            <a:off x="4728672" y="2969175"/>
            <a:ext cx="622282" cy="50120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D980FDB0-31C4-B295-0B87-963C62A2E4FF}"/>
              </a:ext>
            </a:extLst>
          </p:cNvPr>
          <p:cNvSpPr/>
          <p:nvPr/>
        </p:nvSpPr>
        <p:spPr>
          <a:xfrm>
            <a:off x="6884392" y="3389544"/>
            <a:ext cx="76355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TextBox 37">
            <a:extLst>
              <a:ext uri="{FF2B5EF4-FFF2-40B4-BE49-F238E27FC236}">
                <a16:creationId xmlns:a16="http://schemas.microsoft.com/office/drawing/2014/main" id="{81E65CE6-470A-EBED-E712-2EE6C0347808}"/>
              </a:ext>
            </a:extLst>
          </p:cNvPr>
          <p:cNvSpPr txBox="1"/>
          <p:nvPr/>
        </p:nvSpPr>
        <p:spPr>
          <a:xfrm>
            <a:off x="6942735" y="3453816"/>
            <a:ext cx="705216" cy="300082"/>
          </a:xfrm>
          <a:prstGeom prst="rect">
            <a:avLst/>
          </a:prstGeom>
          <a:noFill/>
        </p:spPr>
        <p:txBody>
          <a:bodyPr wrap="square" rtlCol="0">
            <a:spAutoFit/>
          </a:bodyPr>
          <a:lstStyle/>
          <a:p>
            <a:r>
              <a:rPr lang="en-GB" sz="1350" dirty="0"/>
              <a:t>:Price</a:t>
            </a:r>
          </a:p>
        </p:txBody>
      </p:sp>
      <p:cxnSp>
        <p:nvCxnSpPr>
          <p:cNvPr id="42" name="Straight Connector 41">
            <a:extLst>
              <a:ext uri="{FF2B5EF4-FFF2-40B4-BE49-F238E27FC236}">
                <a16:creationId xmlns:a16="http://schemas.microsoft.com/office/drawing/2014/main" id="{7D8F9311-FEEE-060C-8CB9-7DC8D4B479A4}"/>
              </a:ext>
            </a:extLst>
          </p:cNvPr>
          <p:cNvCxnSpPr>
            <a:cxnSpLocks/>
          </p:cNvCxnSpPr>
          <p:nvPr/>
        </p:nvCxnSpPr>
        <p:spPr>
          <a:xfrm>
            <a:off x="6477331" y="2969175"/>
            <a:ext cx="407062" cy="4967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C522B7-0DFF-E947-2E96-CE5CB671A429}"/>
              </a:ext>
            </a:extLst>
          </p:cNvPr>
          <p:cNvCxnSpPr>
            <a:cxnSpLocks/>
          </p:cNvCxnSpPr>
          <p:nvPr/>
        </p:nvCxnSpPr>
        <p:spPr>
          <a:xfrm rot="19402313">
            <a:off x="4800227" y="261371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0859910-BC50-9CED-47E6-976CF7F4FB62}"/>
              </a:ext>
            </a:extLst>
          </p:cNvPr>
          <p:cNvSpPr txBox="1"/>
          <p:nvPr/>
        </p:nvSpPr>
        <p:spPr>
          <a:xfrm rot="19402313">
            <a:off x="4545139" y="2601748"/>
            <a:ext cx="1269454" cy="415498"/>
          </a:xfrm>
          <a:prstGeom prst="rect">
            <a:avLst/>
          </a:prstGeom>
          <a:noFill/>
        </p:spPr>
        <p:txBody>
          <a:bodyPr wrap="square" rtlCol="0">
            <a:spAutoFit/>
          </a:bodyPr>
          <a:lstStyle/>
          <a:p>
            <a:r>
              <a:rPr lang="en-GB" sz="1050" dirty="0"/>
              <a:t>1.2 validate basket()</a:t>
            </a:r>
          </a:p>
        </p:txBody>
      </p:sp>
      <p:cxnSp>
        <p:nvCxnSpPr>
          <p:cNvPr id="56" name="Straight Arrow Connector 55">
            <a:extLst>
              <a:ext uri="{FF2B5EF4-FFF2-40B4-BE49-F238E27FC236}">
                <a16:creationId xmlns:a16="http://schemas.microsoft.com/office/drawing/2014/main" id="{3895D9A1-3E6E-E64B-46A2-EA6A506F321C}"/>
              </a:ext>
            </a:extLst>
          </p:cNvPr>
          <p:cNvCxnSpPr>
            <a:cxnSpLocks/>
          </p:cNvCxnSpPr>
          <p:nvPr/>
        </p:nvCxnSpPr>
        <p:spPr>
          <a:xfrm rot="3431013">
            <a:off x="6257514" y="260068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1C6AEB0-21A4-8B3E-6374-710C9E5621C7}"/>
              </a:ext>
            </a:extLst>
          </p:cNvPr>
          <p:cNvSpPr txBox="1"/>
          <p:nvPr/>
        </p:nvSpPr>
        <p:spPr>
          <a:xfrm rot="3431013">
            <a:off x="5971483" y="2709289"/>
            <a:ext cx="1269454" cy="253916"/>
          </a:xfrm>
          <a:prstGeom prst="rect">
            <a:avLst/>
          </a:prstGeom>
          <a:noFill/>
        </p:spPr>
        <p:txBody>
          <a:bodyPr wrap="square" rtlCol="0">
            <a:spAutoFit/>
          </a:bodyPr>
          <a:lstStyle/>
          <a:p>
            <a:r>
              <a:rPr lang="en-GB" sz="1050" dirty="0"/>
              <a:t>1.3 price basket()</a:t>
            </a:r>
          </a:p>
        </p:txBody>
      </p:sp>
      <p:cxnSp>
        <p:nvCxnSpPr>
          <p:cNvPr id="64" name="Straight Connector 63">
            <a:extLst>
              <a:ext uri="{FF2B5EF4-FFF2-40B4-BE49-F238E27FC236}">
                <a16:creationId xmlns:a16="http://schemas.microsoft.com/office/drawing/2014/main" id="{0D065697-CE10-1FD9-E44E-1D09A1DD8E7D}"/>
              </a:ext>
            </a:extLst>
          </p:cNvPr>
          <p:cNvCxnSpPr>
            <a:cxnSpLocks/>
          </p:cNvCxnSpPr>
          <p:nvPr/>
        </p:nvCxnSpPr>
        <p:spPr>
          <a:xfrm>
            <a:off x="4728671" y="3683586"/>
            <a:ext cx="2155721" cy="3251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942E729-2CED-8632-711D-411EFA6941A4}"/>
              </a:ext>
            </a:extLst>
          </p:cNvPr>
          <p:cNvCxnSpPr>
            <a:cxnSpLocks/>
          </p:cNvCxnSpPr>
          <p:nvPr/>
        </p:nvCxnSpPr>
        <p:spPr>
          <a:xfrm flipH="1">
            <a:off x="2820079" y="38803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492C29A-F592-6AC9-5764-CC615B7DFB9B}"/>
              </a:ext>
            </a:extLst>
          </p:cNvPr>
          <p:cNvSpPr txBox="1"/>
          <p:nvPr/>
        </p:nvSpPr>
        <p:spPr>
          <a:xfrm>
            <a:off x="2605651" y="3982706"/>
            <a:ext cx="1478051" cy="253916"/>
          </a:xfrm>
          <a:prstGeom prst="rect">
            <a:avLst/>
          </a:prstGeom>
          <a:noFill/>
        </p:spPr>
        <p:txBody>
          <a:bodyPr wrap="square" rtlCol="0">
            <a:spAutoFit/>
          </a:bodyPr>
          <a:lstStyle/>
          <a:p>
            <a:r>
              <a:rPr lang="en-GB" sz="1050" dirty="0"/>
              <a:t>1.4 confirm order()</a:t>
            </a:r>
          </a:p>
        </p:txBody>
      </p:sp>
      <p:sp>
        <p:nvSpPr>
          <p:cNvPr id="71" name="TextBox 70">
            <a:extLst>
              <a:ext uri="{FF2B5EF4-FFF2-40B4-BE49-F238E27FC236}">
                <a16:creationId xmlns:a16="http://schemas.microsoft.com/office/drawing/2014/main" id="{9FD78AA7-C53C-DCC0-C8A7-122CDCF0A433}"/>
              </a:ext>
            </a:extLst>
          </p:cNvPr>
          <p:cNvSpPr txBox="1"/>
          <p:nvPr/>
        </p:nvSpPr>
        <p:spPr>
          <a:xfrm>
            <a:off x="331198" y="1554322"/>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Services are Processes</a:t>
            </a:r>
          </a:p>
          <a:p>
            <a:pPr algn="ctr"/>
            <a:r>
              <a:rPr lang="en-GB" sz="1350" dirty="0">
                <a:latin typeface="Chalkboard" panose="03050602040202020205" pitchFamily="66" charset="77"/>
                <a:ea typeface="Ubuntu"/>
                <a:cs typeface="Ubuntu"/>
                <a:sym typeface="Ubuntu"/>
              </a:rPr>
              <a:t>An ordering of activities with a beginning and end: it has inputs and outputs (outcome)</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2" name="Straight Arrow Connector 71">
            <a:extLst>
              <a:ext uri="{FF2B5EF4-FFF2-40B4-BE49-F238E27FC236}">
                <a16:creationId xmlns:a16="http://schemas.microsoft.com/office/drawing/2014/main" id="{A176E8A5-791F-C8CC-D95C-AA6F9EFBD482}"/>
              </a:ext>
            </a:extLst>
          </p:cNvPr>
          <p:cNvCxnSpPr>
            <a:cxnSpLocks/>
          </p:cNvCxnSpPr>
          <p:nvPr/>
        </p:nvCxnSpPr>
        <p:spPr>
          <a:xfrm>
            <a:off x="3614153" y="1967173"/>
            <a:ext cx="545981" cy="892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CBF91F4E-1B6D-6B19-0030-0F7E000B7648}"/>
              </a:ext>
            </a:extLst>
          </p:cNvPr>
          <p:cNvSpPr txBox="1"/>
          <p:nvPr/>
        </p:nvSpPr>
        <p:spPr>
          <a:xfrm>
            <a:off x="540989" y="4531319"/>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Command and Control</a:t>
            </a:r>
          </a:p>
          <a:p>
            <a:pPr algn="ctr"/>
            <a:r>
              <a:rPr lang="en-GB" sz="1350" dirty="0">
                <a:latin typeface="Chalkboard" panose="03050602040202020205" pitchFamily="66" charset="77"/>
                <a:ea typeface="Ubuntu"/>
                <a:cs typeface="Ubuntu"/>
                <a:sym typeface="Ubuntu"/>
              </a:rPr>
              <a:t>Who owns the process? Who informs us about its state? Who knows what step is next?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5" name="Straight Arrow Connector 74">
            <a:extLst>
              <a:ext uri="{FF2B5EF4-FFF2-40B4-BE49-F238E27FC236}">
                <a16:creationId xmlns:a16="http://schemas.microsoft.com/office/drawing/2014/main" id="{3141A042-9209-43A8-5D9B-D9854C4B59CA}"/>
              </a:ext>
            </a:extLst>
          </p:cNvPr>
          <p:cNvCxnSpPr>
            <a:cxnSpLocks/>
            <a:stCxn id="74" idx="0"/>
          </p:cNvCxnSpPr>
          <p:nvPr/>
        </p:nvCxnSpPr>
        <p:spPr>
          <a:xfrm flipV="1">
            <a:off x="2281003" y="4315899"/>
            <a:ext cx="521242" cy="2154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7DF42F6-D4ED-D7B9-F8D1-18AD85C4C698}"/>
              </a:ext>
            </a:extLst>
          </p:cNvPr>
          <p:cNvSpPr txBox="1"/>
          <p:nvPr/>
        </p:nvSpPr>
        <p:spPr>
          <a:xfrm>
            <a:off x="4813186" y="4523362"/>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Coupling</a:t>
            </a:r>
          </a:p>
          <a:p>
            <a:pPr algn="ctr"/>
            <a:r>
              <a:rPr lang="en-GB" sz="1350" dirty="0">
                <a:latin typeface="Chalkboard" panose="03050602040202020205" pitchFamily="66" charset="77"/>
                <a:ea typeface="Ubuntu"/>
                <a:cs typeface="Ubuntu"/>
                <a:sym typeface="Ubuntu"/>
              </a:rPr>
              <a:t>Are we just coupled to data? Or are we coupled to behaviour?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9" name="Straight Arrow Connector 78">
            <a:extLst>
              <a:ext uri="{FF2B5EF4-FFF2-40B4-BE49-F238E27FC236}">
                <a16:creationId xmlns:a16="http://schemas.microsoft.com/office/drawing/2014/main" id="{04FD31EA-9E0A-14A9-3596-4F44EA1E8C4D}"/>
              </a:ext>
            </a:extLst>
          </p:cNvPr>
          <p:cNvCxnSpPr>
            <a:cxnSpLocks/>
            <a:stCxn id="78" idx="0"/>
            <a:endCxn id="6" idx="2"/>
          </p:cNvCxnSpPr>
          <p:nvPr/>
        </p:nvCxnSpPr>
        <p:spPr>
          <a:xfrm flipH="1" flipV="1">
            <a:off x="2475921" y="3764287"/>
            <a:ext cx="4077279" cy="7590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3393998-76E5-2A61-01B6-5B45DC4EFB79}"/>
              </a:ext>
            </a:extLst>
          </p:cNvPr>
          <p:cNvCxnSpPr>
            <a:cxnSpLocks/>
            <a:stCxn id="78" idx="0"/>
            <a:endCxn id="7" idx="2"/>
          </p:cNvCxnSpPr>
          <p:nvPr/>
        </p:nvCxnSpPr>
        <p:spPr>
          <a:xfrm flipH="1" flipV="1">
            <a:off x="4167690" y="3779862"/>
            <a:ext cx="2385510" cy="743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F8B91FC-F05A-266C-A123-AF24FBC05735}"/>
              </a:ext>
            </a:extLst>
          </p:cNvPr>
          <p:cNvSpPr txBox="1"/>
          <p:nvPr/>
        </p:nvSpPr>
        <p:spPr>
          <a:xfrm>
            <a:off x="4813186" y="153646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Lack of Distributed Transactions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Whilst 2PC is possible it is rarely used, how do we create an atomic workflow?</a:t>
            </a:r>
          </a:p>
        </p:txBody>
      </p:sp>
      <p:cxnSp>
        <p:nvCxnSpPr>
          <p:cNvPr id="8" name="Straight Arrow Connector 7">
            <a:extLst>
              <a:ext uri="{FF2B5EF4-FFF2-40B4-BE49-F238E27FC236}">
                <a16:creationId xmlns:a16="http://schemas.microsoft.com/office/drawing/2014/main" id="{C6C96EF3-2ABB-477A-B1A8-DB0A5527F932}"/>
              </a:ext>
            </a:extLst>
          </p:cNvPr>
          <p:cNvCxnSpPr>
            <a:cxnSpLocks/>
            <a:stCxn id="5" idx="2"/>
          </p:cNvCxnSpPr>
          <p:nvPr/>
        </p:nvCxnSpPr>
        <p:spPr>
          <a:xfrm flipH="1">
            <a:off x="2483205" y="2252050"/>
            <a:ext cx="4069995" cy="10540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32C6942-5E8D-FEF2-687F-27FE816F5296}"/>
              </a:ext>
            </a:extLst>
          </p:cNvPr>
          <p:cNvCxnSpPr>
            <a:cxnSpLocks/>
            <a:stCxn id="5" idx="2"/>
          </p:cNvCxnSpPr>
          <p:nvPr/>
        </p:nvCxnSpPr>
        <p:spPr>
          <a:xfrm flipH="1">
            <a:off x="6344907" y="2252050"/>
            <a:ext cx="208293" cy="1054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4528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E8CBCC-CC92-A730-063D-DBC533DD27B3}"/>
              </a:ext>
            </a:extLst>
          </p:cNvPr>
          <p:cNvSpPr>
            <a:spLocks noGrp="1"/>
          </p:cNvSpPr>
          <p:nvPr>
            <p:ph type="sldNum" sz="quarter" idx="12"/>
          </p:nvPr>
        </p:nvSpPr>
        <p:spPr/>
        <p:txBody>
          <a:bodyPr/>
          <a:lstStyle/>
          <a:p>
            <a:fld id="{867D4A06-35AE-BD4A-84A9-613A26F3D41D}" type="slidenum">
              <a:rPr lang="en-US" smtClean="0"/>
              <a:pPr/>
              <a:t>68</a:t>
            </a:fld>
            <a:endParaRPr lang="en-US"/>
          </a:p>
        </p:txBody>
      </p:sp>
      <p:sp>
        <p:nvSpPr>
          <p:cNvPr id="5" name="Google Shape;104;p25">
            <a:extLst>
              <a:ext uri="{FF2B5EF4-FFF2-40B4-BE49-F238E27FC236}">
                <a16:creationId xmlns:a16="http://schemas.microsoft.com/office/drawing/2014/main" id="{C589A500-5977-D1B4-6685-BAF2DF308E68}"/>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Definitions</a:t>
            </a:r>
            <a:endParaRPr dirty="0">
              <a:latin typeface="Chalkboard" panose="03050602040202020205" pitchFamily="66" charset="77"/>
            </a:endParaRPr>
          </a:p>
        </p:txBody>
      </p:sp>
      <p:sp>
        <p:nvSpPr>
          <p:cNvPr id="6" name="TextBox 5">
            <a:extLst>
              <a:ext uri="{FF2B5EF4-FFF2-40B4-BE49-F238E27FC236}">
                <a16:creationId xmlns:a16="http://schemas.microsoft.com/office/drawing/2014/main" id="{4D86E589-98DA-04C1-7CFA-BD4140F85B5D}"/>
              </a:ext>
            </a:extLst>
          </p:cNvPr>
          <p:cNvSpPr txBox="1"/>
          <p:nvPr/>
        </p:nvSpPr>
        <p:spPr>
          <a:xfrm>
            <a:off x="345440" y="698128"/>
            <a:ext cx="8199120" cy="646331"/>
          </a:xfrm>
          <a:prstGeom prst="rect">
            <a:avLst/>
          </a:prstGeom>
          <a:noFill/>
        </p:spPr>
        <p:txBody>
          <a:bodyPr wrap="square" rtlCol="0">
            <a:spAutoFit/>
          </a:bodyPr>
          <a:lstStyle/>
          <a:p>
            <a:r>
              <a:rPr lang="en-GB" b="1" dirty="0">
                <a:latin typeface="Chalkboard" panose="03050602040202020205" pitchFamily="66" charset="77"/>
              </a:rPr>
              <a:t>Conversation</a:t>
            </a:r>
            <a:r>
              <a:rPr lang="en-GB" dirty="0">
                <a:latin typeface="Chalkboard" panose="03050602040202020205" pitchFamily="66" charset="77"/>
              </a:rPr>
              <a:t>: when a component communicates with other components; may be a dialog (in-*, or out-*) or a monolog (in-only or out-only) </a:t>
            </a:r>
          </a:p>
        </p:txBody>
      </p:sp>
      <p:sp>
        <p:nvSpPr>
          <p:cNvPr id="7" name="TextBox 6">
            <a:extLst>
              <a:ext uri="{FF2B5EF4-FFF2-40B4-BE49-F238E27FC236}">
                <a16:creationId xmlns:a16="http://schemas.microsoft.com/office/drawing/2014/main" id="{E32301D8-207C-B146-2318-EBEE0683811D}"/>
              </a:ext>
            </a:extLst>
          </p:cNvPr>
          <p:cNvSpPr txBox="1"/>
          <p:nvPr/>
        </p:nvSpPr>
        <p:spPr>
          <a:xfrm>
            <a:off x="345440" y="1622688"/>
            <a:ext cx="8199120" cy="1200329"/>
          </a:xfrm>
          <a:prstGeom prst="rect">
            <a:avLst/>
          </a:prstGeom>
          <a:noFill/>
        </p:spPr>
        <p:txBody>
          <a:bodyPr wrap="square" rtlCol="0">
            <a:spAutoFit/>
          </a:bodyPr>
          <a:lstStyle/>
          <a:p>
            <a:r>
              <a:rPr lang="en-GB" b="1" dirty="0">
                <a:latin typeface="Chalkboard" panose="03050602040202020205" pitchFamily="66" charset="77"/>
              </a:rPr>
              <a:t>Workflow</a:t>
            </a:r>
            <a:r>
              <a:rPr lang="en-GB" dirty="0">
                <a:latin typeface="Chalkboard" panose="03050602040202020205" pitchFamily="66" charset="77"/>
              </a:rPr>
              <a:t>: literally the flow of work to achieve an outcome, partitioned into processes, which are in turn partitioned into activities, and again into tasks. A workflow may be implemented as one or more conversations between components.  </a:t>
            </a:r>
          </a:p>
        </p:txBody>
      </p:sp>
      <p:sp>
        <p:nvSpPr>
          <p:cNvPr id="8" name="TextBox 7">
            <a:extLst>
              <a:ext uri="{FF2B5EF4-FFF2-40B4-BE49-F238E27FC236}">
                <a16:creationId xmlns:a16="http://schemas.microsoft.com/office/drawing/2014/main" id="{FF41F955-3C69-DF34-BA1F-696E8DBF816F}"/>
              </a:ext>
            </a:extLst>
          </p:cNvPr>
          <p:cNvSpPr txBox="1"/>
          <p:nvPr/>
        </p:nvSpPr>
        <p:spPr>
          <a:xfrm>
            <a:off x="345440" y="2882019"/>
            <a:ext cx="8199120" cy="923330"/>
          </a:xfrm>
          <a:prstGeom prst="rect">
            <a:avLst/>
          </a:prstGeom>
          <a:noFill/>
        </p:spPr>
        <p:txBody>
          <a:bodyPr wrap="square" rtlCol="0">
            <a:spAutoFit/>
          </a:bodyPr>
          <a:lstStyle/>
          <a:p>
            <a:r>
              <a:rPr lang="en-GB" b="1" dirty="0">
                <a:latin typeface="Chalkboard" panose="03050602040202020205" pitchFamily="66" charset="77"/>
              </a:rPr>
              <a:t>Choreography</a:t>
            </a:r>
            <a:r>
              <a:rPr lang="en-GB" dirty="0">
                <a:latin typeface="Chalkboard" panose="03050602040202020205" pitchFamily="66" charset="77"/>
              </a:rPr>
              <a:t>: a workflow where conversations are Out-only, and components listen for work to do from the bus. Loosely coupled, emergent behaviour.</a:t>
            </a:r>
          </a:p>
        </p:txBody>
      </p:sp>
      <p:sp>
        <p:nvSpPr>
          <p:cNvPr id="9" name="TextBox 8">
            <a:extLst>
              <a:ext uri="{FF2B5EF4-FFF2-40B4-BE49-F238E27FC236}">
                <a16:creationId xmlns:a16="http://schemas.microsoft.com/office/drawing/2014/main" id="{4556756F-2479-2BE0-F772-35B7B936F921}"/>
              </a:ext>
            </a:extLst>
          </p:cNvPr>
          <p:cNvSpPr txBox="1"/>
          <p:nvPr/>
        </p:nvSpPr>
        <p:spPr>
          <a:xfrm>
            <a:off x="345440" y="3912240"/>
            <a:ext cx="8199120" cy="1200329"/>
          </a:xfrm>
          <a:prstGeom prst="rect">
            <a:avLst/>
          </a:prstGeom>
          <a:noFill/>
        </p:spPr>
        <p:txBody>
          <a:bodyPr wrap="square" rtlCol="0">
            <a:spAutoFit/>
          </a:bodyPr>
          <a:lstStyle/>
          <a:p>
            <a:r>
              <a:rPr lang="en-GB" b="1" dirty="0">
                <a:latin typeface="Chalkboard" panose="03050602040202020205" pitchFamily="66" charset="77"/>
              </a:rPr>
              <a:t>Orchestration</a:t>
            </a:r>
            <a:r>
              <a:rPr lang="en-GB" dirty="0">
                <a:latin typeface="Chalkboard" panose="03050602040202020205" pitchFamily="66" charset="77"/>
              </a:rPr>
              <a:t>: a workflow where the conversation is directed. Authority may be distributed: each component knows who it talks to, or the message tells one component which step is next; or hub-and-spoke, a central controller talks to each component.</a:t>
            </a:r>
          </a:p>
        </p:txBody>
      </p:sp>
      <p:sp>
        <p:nvSpPr>
          <p:cNvPr id="10" name="TextBox 9">
            <a:extLst>
              <a:ext uri="{FF2B5EF4-FFF2-40B4-BE49-F238E27FC236}">
                <a16:creationId xmlns:a16="http://schemas.microsoft.com/office/drawing/2014/main" id="{7D06E8F4-C8D2-FAF8-3FD3-02CADB49C30E}"/>
              </a:ext>
            </a:extLst>
          </p:cNvPr>
          <p:cNvSpPr txBox="1"/>
          <p:nvPr/>
        </p:nvSpPr>
        <p:spPr>
          <a:xfrm>
            <a:off x="345440" y="5272794"/>
            <a:ext cx="8199120" cy="1200329"/>
          </a:xfrm>
          <a:prstGeom prst="rect">
            <a:avLst/>
          </a:prstGeom>
          <a:noFill/>
        </p:spPr>
        <p:txBody>
          <a:bodyPr wrap="square" rtlCol="0">
            <a:spAutoFit/>
          </a:bodyPr>
          <a:lstStyle/>
          <a:p>
            <a:r>
              <a:rPr lang="en-GB" b="1" dirty="0">
                <a:latin typeface="Chalkboard" panose="03050602040202020205" pitchFamily="66" charset="77"/>
              </a:rPr>
              <a:t>Saga</a:t>
            </a:r>
            <a:r>
              <a:rPr lang="en-GB" dirty="0">
                <a:latin typeface="Chalkboard" panose="03050602040202020205" pitchFamily="66" charset="77"/>
              </a:rPr>
              <a:t>: a workflow that offers an eventually consistent transaction. Each component updates their local state for the change; if one component cannot make the change then that component signals to other components to reverse the change. May be choreography or orchestration.</a:t>
            </a:r>
          </a:p>
        </p:txBody>
      </p:sp>
    </p:spTree>
    <p:extLst>
      <p:ext uri="{BB962C8B-B14F-4D97-AF65-F5344CB8AC3E}">
        <p14:creationId xmlns:p14="http://schemas.microsoft.com/office/powerpoint/2010/main" val="315354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8CEE-0722-CEF6-CB7D-3A9BF01BFFE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1883D1-92E9-6113-43CA-9B66E2733D60}"/>
              </a:ext>
            </a:extLst>
          </p:cNvPr>
          <p:cNvSpPr>
            <a:spLocks noGrp="1"/>
          </p:cNvSpPr>
          <p:nvPr>
            <p:ph type="sldNum" sz="quarter" idx="12"/>
          </p:nvPr>
        </p:nvSpPr>
        <p:spPr/>
        <p:txBody>
          <a:bodyPr/>
          <a:lstStyle/>
          <a:p>
            <a:fld id="{867D4A06-35AE-BD4A-84A9-613A26F3D41D}" type="slidenum">
              <a:rPr lang="en-US" smtClean="0"/>
              <a:pPr/>
              <a:t>69</a:t>
            </a:fld>
            <a:endParaRPr lang="en-US"/>
          </a:p>
        </p:txBody>
      </p:sp>
      <p:sp>
        <p:nvSpPr>
          <p:cNvPr id="3" name="Google Shape;104;p25">
            <a:extLst>
              <a:ext uri="{FF2B5EF4-FFF2-40B4-BE49-F238E27FC236}">
                <a16:creationId xmlns:a16="http://schemas.microsoft.com/office/drawing/2014/main" id="{554CAFCD-2E50-9790-186A-E2F005A9730B}"/>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Composing with Events</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7C7929D3-AABE-794A-D621-68BE7280AC9F}"/>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5E112EFD-182F-549E-8570-4DB6DD7D0AE9}"/>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692CEB-E677-9BB2-A40D-500C8A3D015F}"/>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CC575099-98CE-1F43-F6C5-7A5420701B33}"/>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FA0F6642-2BB7-ECDE-4A36-518E066539E8}"/>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81821AAA-0A2D-91E3-75A3-E05456515C63}"/>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6F513659-3509-41F6-1EDE-AF9126C5D30C}"/>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E41E714A-F453-EDA3-442D-BFB6D178ADA1}"/>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3E636908-820E-E033-C04B-20A14ABFE246}"/>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26358C13-A021-CFFB-45D6-42C45EBF414E}"/>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943ACC1B-49BE-0106-EAD7-29867DAB69AD}"/>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7BCDFA1B-19E3-F302-562E-FB55267DBC08}"/>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E6A433E6-844E-F57F-C7CC-C4B2AD82B5F9}"/>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B1C0509-D13D-4D86-CFF8-32CDE679221E}"/>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E3ABFE1-096D-5349-86BE-4180FC52DD12}"/>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DDA3A117-E32E-B1BD-9F35-85FC8464DDAD}"/>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A9AE012-A880-792F-4F38-2128C22F871C}"/>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C7DA9C42-F521-B017-9AE7-C5BB949EEF94}"/>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3A2D76C6-ED32-3E89-47F5-BCAC0EDA030E}"/>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3ADF49C9-D79B-F5CB-C9B6-EC7F0C088F98}"/>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E8CCD3C-5E9A-8C46-57D0-D49C34E3C0CB}"/>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9B4F705-BF5D-2A14-1C59-52F8E574E2F4}"/>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E45EF30B-0D66-68DE-BDB2-26F000255F10}"/>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3BFC0BCF-1B58-7327-E596-27E356B2175F}"/>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526A31DB-8223-2419-13A7-F6F618F537F3}"/>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DCDA87B-208B-3CB4-1000-531D8DB615FB}"/>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9544B68-6E09-B61F-0FD8-0B9061C315D8}"/>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935323EA-0673-2E97-515A-50B1F497E9F3}"/>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DA54E999-0F41-2E48-8D6D-4432ED4B2E78}"/>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6EB04DB-76E3-9900-4F2A-CB2C67868107}"/>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117" name="TextBox 116">
            <a:extLst>
              <a:ext uri="{FF2B5EF4-FFF2-40B4-BE49-F238E27FC236}">
                <a16:creationId xmlns:a16="http://schemas.microsoft.com/office/drawing/2014/main" id="{14492E33-0FF2-6BD6-ACC2-3A57E8EA67F6}"/>
              </a:ext>
            </a:extLst>
          </p:cNvPr>
          <p:cNvSpPr txBox="1"/>
          <p:nvPr/>
        </p:nvSpPr>
        <p:spPr>
          <a:xfrm>
            <a:off x="833120" y="4765040"/>
            <a:ext cx="7183120" cy="1077218"/>
          </a:xfrm>
          <a:prstGeom prst="rect">
            <a:avLst/>
          </a:prstGeom>
          <a:noFill/>
        </p:spPr>
        <p:txBody>
          <a:bodyPr wrap="square" rtlCol="0">
            <a:spAutoFit/>
          </a:bodyPr>
          <a:lstStyle/>
          <a:p>
            <a:r>
              <a:rPr lang="en-GB" sz="1600" b="1" dirty="0">
                <a:latin typeface="Chalkboard" panose="03050602040202020205" pitchFamily="66" charset="77"/>
              </a:rPr>
              <a:t>Loose Coupling</a:t>
            </a:r>
            <a:r>
              <a:rPr lang="en-GB" sz="1600" dirty="0">
                <a:latin typeface="Chalkboard" panose="03050602040202020205" pitchFamily="66" charset="77"/>
              </a:rPr>
              <a:t>: this is attractive because it is loosely coupled –components only know about the broker, and not about each other; this makes it easy to change who listens, add listeners etc. FAST to get started as teams have high independence!!!</a:t>
            </a:r>
          </a:p>
        </p:txBody>
      </p:sp>
      <p:sp>
        <p:nvSpPr>
          <p:cNvPr id="4" name="TextBox 3">
            <a:extLst>
              <a:ext uri="{FF2B5EF4-FFF2-40B4-BE49-F238E27FC236}">
                <a16:creationId xmlns:a16="http://schemas.microsoft.com/office/drawing/2014/main" id="{9449655C-909D-FDB8-3A2A-C87E6756D95C}"/>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Events are Facts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Events tell us about the outcome of work flowing through a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5" name="Straight Arrow Connector 4">
            <a:extLst>
              <a:ext uri="{FF2B5EF4-FFF2-40B4-BE49-F238E27FC236}">
                <a16:creationId xmlns:a16="http://schemas.microsoft.com/office/drawing/2014/main" id="{2FA50A2C-52D1-2ED6-1E61-2C2119C9EE77}"/>
              </a:ext>
            </a:extLst>
          </p:cNvPr>
          <p:cNvCxnSpPr>
            <a:cxnSpLocks/>
          </p:cNvCxnSpPr>
          <p:nvPr/>
        </p:nvCxnSpPr>
        <p:spPr>
          <a:xfrm flipH="1">
            <a:off x="2153920" y="1183874"/>
            <a:ext cx="546078" cy="1107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56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8" grpId="0"/>
      <p:bldP spid="71" grpId="0"/>
      <p:bldP spid="84" grpId="0"/>
      <p:bldP spid="96" grpId="0"/>
      <p:bldP spid="108" grpId="0"/>
      <p:bldP spid="113" grpId="0"/>
      <p:bldP spid="117"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3135026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6C7FF-11DD-0773-11C3-667FE62AA3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F9ACAB-96E9-276F-E861-CB7516FEF163}"/>
              </a:ext>
            </a:extLst>
          </p:cNvPr>
          <p:cNvSpPr>
            <a:spLocks noGrp="1"/>
          </p:cNvSpPr>
          <p:nvPr>
            <p:ph type="sldNum" sz="quarter" idx="12"/>
          </p:nvPr>
        </p:nvSpPr>
        <p:spPr/>
        <p:txBody>
          <a:bodyPr/>
          <a:lstStyle/>
          <a:p>
            <a:fld id="{867D4A06-35AE-BD4A-84A9-613A26F3D41D}" type="slidenum">
              <a:rPr lang="en-US" smtClean="0"/>
              <a:pPr/>
              <a:t>70</a:t>
            </a:fld>
            <a:endParaRPr lang="en-US"/>
          </a:p>
        </p:txBody>
      </p:sp>
      <p:sp>
        <p:nvSpPr>
          <p:cNvPr id="3" name="Google Shape;104;p25">
            <a:extLst>
              <a:ext uri="{FF2B5EF4-FFF2-40B4-BE49-F238E27FC236}">
                <a16:creationId xmlns:a16="http://schemas.microsoft.com/office/drawing/2014/main" id="{914D4A1F-F973-002B-8609-1A3ABB376198}"/>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Composing with Events</a:t>
            </a:r>
          </a:p>
        </p:txBody>
      </p:sp>
      <p:sp>
        <p:nvSpPr>
          <p:cNvPr id="6" name="Rounded Rectangle 5">
            <a:extLst>
              <a:ext uri="{FF2B5EF4-FFF2-40B4-BE49-F238E27FC236}">
                <a16:creationId xmlns:a16="http://schemas.microsoft.com/office/drawing/2014/main" id="{E942588A-3260-0081-665A-DA828325B17F}"/>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BC610D47-B9B4-C440-7764-4FE5063FFDC8}"/>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77AF39-8D61-04A3-D253-53A4FE057326}"/>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C02509BC-B73A-2A38-26A8-FBD93401F21F}"/>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BEF36400-1040-7FA6-779C-1740C746B5DA}"/>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84E2551B-FF5F-FD4C-5719-7DDAA89FB28E}"/>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5A50EE42-2FCC-34B6-E7C3-5754452A1462}"/>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A64F1F5B-4E15-635E-FE49-953515D54421}"/>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7D3D7FA6-4F3A-0F69-0E06-60EF8119DAB7}"/>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263247CD-AB1B-FF94-C5AE-D6ABB4CB6AC8}"/>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947C4EE0-6E2B-7D20-3C87-6EBF741D62CC}"/>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2790130B-A0DE-DA9F-EA7B-A862FCB4E50B}"/>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D91C507F-D746-013A-F5B3-3A316625EBDB}"/>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CC18663-5752-1090-A5EF-EC6B39003EBC}"/>
              </a:ext>
            </a:extLst>
          </p:cNvPr>
          <p:cNvSpPr/>
          <p:nvPr/>
        </p:nvSpPr>
        <p:spPr>
          <a:xfrm>
            <a:off x="460109" y="3372495"/>
            <a:ext cx="999652"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cxnSp>
        <p:nvCxnSpPr>
          <p:cNvPr id="57" name="Straight Arrow Connector 56">
            <a:extLst>
              <a:ext uri="{FF2B5EF4-FFF2-40B4-BE49-F238E27FC236}">
                <a16:creationId xmlns:a16="http://schemas.microsoft.com/office/drawing/2014/main" id="{595436E6-430F-7FED-22DD-17327FDB4758}"/>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C35BF83-C8C4-AE44-38BC-751AD41273DE}"/>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sp>
        <p:nvSpPr>
          <p:cNvPr id="66" name="Rectangle 65">
            <a:extLst>
              <a:ext uri="{FF2B5EF4-FFF2-40B4-BE49-F238E27FC236}">
                <a16:creationId xmlns:a16="http://schemas.microsoft.com/office/drawing/2014/main" id="{41634A30-76EE-7F08-D765-4AAB0E16CDF4}"/>
              </a:ext>
            </a:extLst>
          </p:cNvPr>
          <p:cNvSpPr/>
          <p:nvPr/>
        </p:nvSpPr>
        <p:spPr>
          <a:xfrm>
            <a:off x="3796396" y="3731018"/>
            <a:ext cx="961948"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67" name="Rectangle 66">
            <a:extLst>
              <a:ext uri="{FF2B5EF4-FFF2-40B4-BE49-F238E27FC236}">
                <a16:creationId xmlns:a16="http://schemas.microsoft.com/office/drawing/2014/main" id="{D31BA742-EF19-5466-17A2-7F306D9257FE}"/>
              </a:ext>
            </a:extLst>
          </p:cNvPr>
          <p:cNvSpPr/>
          <p:nvPr/>
        </p:nvSpPr>
        <p:spPr>
          <a:xfrm>
            <a:off x="6007537" y="4189130"/>
            <a:ext cx="87051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68" name="Rectangle 67">
            <a:extLst>
              <a:ext uri="{FF2B5EF4-FFF2-40B4-BE49-F238E27FC236}">
                <a16:creationId xmlns:a16="http://schemas.microsoft.com/office/drawing/2014/main" id="{69ACF3AE-1212-D3F1-770F-3119700F2004}"/>
              </a:ext>
            </a:extLst>
          </p:cNvPr>
          <p:cNvSpPr/>
          <p:nvPr/>
        </p:nvSpPr>
        <p:spPr>
          <a:xfrm>
            <a:off x="7903663" y="4189130"/>
            <a:ext cx="87051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cxnSp>
        <p:nvCxnSpPr>
          <p:cNvPr id="70" name="Straight Arrow Connector 69">
            <a:extLst>
              <a:ext uri="{FF2B5EF4-FFF2-40B4-BE49-F238E27FC236}">
                <a16:creationId xmlns:a16="http://schemas.microsoft.com/office/drawing/2014/main" id="{DD8CC372-3AC1-5192-B3CB-6ADE58522096}"/>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8C41F24-FA74-7E30-E546-FE1B20419BF1}"/>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9CE692C0-2F0E-C7CC-8D4D-32B643EC629C}"/>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C65EDF81-FC3E-98C0-1453-D7C1657CC456}"/>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C3E85BEF-52F4-2445-1F62-5E93AB009437}"/>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AC30FFB-D174-9353-C5C7-E92405326D94}"/>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2BB7A0F1-7243-92BE-8118-60E209CD21E9}"/>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8CFA91DE-58E2-52AF-776E-2CFB14A36766}"/>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AAD2EAF7-2549-8494-9A69-C7A804D18DD8}"/>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6A0B50CE-DD11-07F4-E4EB-6DE3FC302B23}"/>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02A13F9-ADA0-DEE9-4A15-8C19C2385F01}"/>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6FCAF1E-475A-C8BC-1DD7-4EA5DBB948AF}"/>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7497431-6C27-6E79-54B2-4C49B26CB230}"/>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F684DEA5-0305-6BF3-F55F-4F753A882D64}"/>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4E7A04F-24B5-D346-682E-6347670F7F7D}"/>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7" name="TextBox 6">
            <a:extLst>
              <a:ext uri="{FF2B5EF4-FFF2-40B4-BE49-F238E27FC236}">
                <a16:creationId xmlns:a16="http://schemas.microsoft.com/office/drawing/2014/main" id="{1ED04D6B-605B-73E1-E3A3-32FE84ADC45F}"/>
              </a:ext>
            </a:extLst>
          </p:cNvPr>
          <p:cNvSpPr txBox="1"/>
          <p:nvPr/>
        </p:nvSpPr>
        <p:spPr>
          <a:xfrm>
            <a:off x="833120" y="4765040"/>
            <a:ext cx="7183120" cy="1323439"/>
          </a:xfrm>
          <a:prstGeom prst="rect">
            <a:avLst/>
          </a:prstGeom>
          <a:noFill/>
        </p:spPr>
        <p:txBody>
          <a:bodyPr wrap="square" rtlCol="0">
            <a:spAutoFit/>
          </a:bodyPr>
          <a:lstStyle/>
          <a:p>
            <a:r>
              <a:rPr lang="en-GB" sz="1600" b="1" dirty="0">
                <a:latin typeface="Chalkboard" panose="03050602040202020205" pitchFamily="66" charset="77"/>
              </a:rPr>
              <a:t>Event Chaining</a:t>
            </a:r>
            <a:r>
              <a:rPr lang="en-GB" sz="1600" dirty="0">
                <a:latin typeface="Chalkboard" panose="03050602040202020205" pitchFamily="66" charset="77"/>
              </a:rPr>
              <a:t>: to make an outcome happen, goods shipped, we rely on listeners existing who can trigger another action. This is known as event chaining – we chain events together for an outcome. The problem with event chaining is that we make it hard to see the flow – the </a:t>
            </a:r>
            <a:r>
              <a:rPr lang="en-GB" sz="1600" b="1" dirty="0">
                <a:latin typeface="Chalkboard" panose="03050602040202020205" pitchFamily="66" charset="77"/>
              </a:rPr>
              <a:t>Pinball</a:t>
            </a:r>
            <a:r>
              <a:rPr lang="en-GB" sz="1600" dirty="0">
                <a:latin typeface="Chalkboard" panose="03050602040202020205" pitchFamily="66" charset="77"/>
              </a:rPr>
              <a:t> anti-pattern: this is hard to reason about, observe, or diagnose.</a:t>
            </a:r>
          </a:p>
        </p:txBody>
      </p:sp>
    </p:spTree>
    <p:extLst>
      <p:ext uri="{BB962C8B-B14F-4D97-AF65-F5344CB8AC3E}">
        <p14:creationId xmlns:p14="http://schemas.microsoft.com/office/powerpoint/2010/main" val="370423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6" grpId="0" animBg="1"/>
      <p:bldP spid="67" grpId="0" animBg="1"/>
      <p:bldP spid="68" grpId="0" animBg="1"/>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E5522-EEC7-A62D-BAAC-188725ED1A0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732285-4B53-DFAA-C4E9-B9185D3E09FC}"/>
              </a:ext>
            </a:extLst>
          </p:cNvPr>
          <p:cNvSpPr>
            <a:spLocks noGrp="1"/>
          </p:cNvSpPr>
          <p:nvPr>
            <p:ph type="sldNum" sz="quarter" idx="12"/>
          </p:nvPr>
        </p:nvSpPr>
        <p:spPr/>
        <p:txBody>
          <a:bodyPr/>
          <a:lstStyle/>
          <a:p>
            <a:fld id="{867D4A06-35AE-BD4A-84A9-613A26F3D41D}" type="slidenum">
              <a:rPr lang="en-US" smtClean="0"/>
              <a:pPr/>
              <a:t>71</a:t>
            </a:fld>
            <a:endParaRPr lang="en-US"/>
          </a:p>
        </p:txBody>
      </p:sp>
      <p:sp>
        <p:nvSpPr>
          <p:cNvPr id="3" name="Google Shape;104;p25">
            <a:extLst>
              <a:ext uri="{FF2B5EF4-FFF2-40B4-BE49-F238E27FC236}">
                <a16:creationId xmlns:a16="http://schemas.microsoft.com/office/drawing/2014/main" id="{F9EAE15F-8C63-3BB7-9030-33486034B50B}"/>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Saga (Eventing)</a:t>
            </a:r>
          </a:p>
        </p:txBody>
      </p:sp>
      <p:sp>
        <p:nvSpPr>
          <p:cNvPr id="6" name="Rounded Rectangle 5">
            <a:extLst>
              <a:ext uri="{FF2B5EF4-FFF2-40B4-BE49-F238E27FC236}">
                <a16:creationId xmlns:a16="http://schemas.microsoft.com/office/drawing/2014/main" id="{5DDDD418-ED8A-E79F-BF3F-7422AE49E3D5}"/>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42592408-9E18-3276-3275-945F690A8118}"/>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60C0E0-92C5-9455-4038-5848DF647187}"/>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C17D9871-3D3D-2F1F-31ED-E412A68C83A7}"/>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BFAE50DB-EA18-947A-A89F-8841C0D3E4CF}"/>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C8E072F3-53C1-2D2B-0B6A-EA4E026A7229}"/>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DC65FF24-197D-566A-DCD7-62E506D6FA72}"/>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9E2B7111-3281-F140-CBEE-97E27AFAB72A}"/>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DEB2994C-DC5B-2EB7-ADFE-D3EA9DA4499D}"/>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F92C0D70-A38F-6510-FF3A-9B35C5E7BA99}"/>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60068ACE-65FC-D012-AB89-9EF033680C58}"/>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430FB402-2ED4-E402-EBE7-B65683D0632B}"/>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87E14FC3-57EA-17BF-9B90-76DB14DDE979}"/>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9185B30-385A-D302-8226-D6BBAFF7B50D}"/>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EC1BACB-6BCA-DF4F-D3A7-9D485BE60FF6}"/>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6002FF60-CAFF-19A9-D3B4-37785E7F0F01}"/>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16F713A2-729F-440B-C2E0-B21DA4A61C3A}"/>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0988D653-8DB0-9F34-AE0D-F1E1DEF8933F}"/>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258B1B33-9284-431F-45EF-39D6E8A1E93A}"/>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1FCBFDEA-4193-96E8-D74E-EB823D9FA85C}"/>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5709ED6-AF5A-69A4-9136-817069F110A1}"/>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0865914-0D96-09BD-DC7B-AB9393093D56}"/>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6931B33E-9A1B-22E4-9BE1-565D40BEE743}"/>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003AAB2D-C34A-0681-065B-8DC638FEAC9C}"/>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E6724B22-2885-FEEA-1A7A-D6F9689F20C2}"/>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D4BA5B2-AA6E-609D-7685-2A39B69EF22B}"/>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A89C2DD-9CA1-F4D4-1380-85BEADEF5E8D}"/>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B37F75FE-3AFB-2EA1-70C7-BB9E40FA7DA3}"/>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D42C718B-3584-D39F-B3B9-7E97CC8071F7}"/>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B68BFFE-48CC-A6DD-F618-8714C2E046DF}"/>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4" name="TextBox 3">
            <a:extLst>
              <a:ext uri="{FF2B5EF4-FFF2-40B4-BE49-F238E27FC236}">
                <a16:creationId xmlns:a16="http://schemas.microsoft.com/office/drawing/2014/main" id="{44CEB8FB-2148-22BF-A4E8-3F45139E50FC}"/>
              </a:ext>
            </a:extLst>
          </p:cNvPr>
          <p:cNvSpPr txBox="1"/>
          <p:nvPr/>
        </p:nvSpPr>
        <p:spPr>
          <a:xfrm>
            <a:off x="833120" y="4765040"/>
            <a:ext cx="7183120" cy="1077218"/>
          </a:xfrm>
          <a:prstGeom prst="rect">
            <a:avLst/>
          </a:prstGeom>
          <a:noFill/>
        </p:spPr>
        <p:txBody>
          <a:bodyPr wrap="square" rtlCol="0">
            <a:spAutoFit/>
          </a:bodyPr>
          <a:lstStyle/>
          <a:p>
            <a:r>
              <a:rPr lang="en-GB" sz="1600" b="1" dirty="0">
                <a:latin typeface="Chalkboard" panose="03050602040202020205" pitchFamily="66" charset="77"/>
              </a:rPr>
              <a:t>Saga</a:t>
            </a:r>
            <a:r>
              <a:rPr lang="en-GB" sz="1600" dirty="0">
                <a:latin typeface="Chalkboard" panose="03050602040202020205" pitchFamily="66" charset="77"/>
              </a:rPr>
              <a:t>: there is a business transaction, in this example: if picking or shipping fails, we need to refund the customer. The transaction requires each component in the event chain to succeed, or they must roll back. So we need to provide a saga over choreography.</a:t>
            </a:r>
          </a:p>
        </p:txBody>
      </p:sp>
      <p:cxnSp>
        <p:nvCxnSpPr>
          <p:cNvPr id="5" name="Straight Arrow Connector 4">
            <a:extLst>
              <a:ext uri="{FF2B5EF4-FFF2-40B4-BE49-F238E27FC236}">
                <a16:creationId xmlns:a16="http://schemas.microsoft.com/office/drawing/2014/main" id="{87D92807-AA96-CD2C-B2CA-E2995FFD6153}"/>
              </a:ext>
            </a:extLst>
          </p:cNvPr>
          <p:cNvCxnSpPr>
            <a:cxnSpLocks/>
          </p:cNvCxnSpPr>
          <p:nvPr/>
        </p:nvCxnSpPr>
        <p:spPr>
          <a:xfrm flipH="1" flipV="1">
            <a:off x="7806774" y="2383397"/>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67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B2BC5-00F2-2AD9-6D1F-C72A8F48450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1F5B6-D024-F152-C037-BCEDD56DB63E}"/>
              </a:ext>
            </a:extLst>
          </p:cNvPr>
          <p:cNvSpPr>
            <a:spLocks noGrp="1"/>
          </p:cNvSpPr>
          <p:nvPr>
            <p:ph type="sldNum" sz="quarter" idx="12"/>
          </p:nvPr>
        </p:nvSpPr>
        <p:spPr/>
        <p:txBody>
          <a:bodyPr/>
          <a:lstStyle/>
          <a:p>
            <a:fld id="{867D4A06-35AE-BD4A-84A9-613A26F3D41D}" type="slidenum">
              <a:rPr lang="en-US" smtClean="0"/>
              <a:pPr/>
              <a:t>72</a:t>
            </a:fld>
            <a:endParaRPr lang="en-US"/>
          </a:p>
        </p:txBody>
      </p:sp>
      <p:sp>
        <p:nvSpPr>
          <p:cNvPr id="3" name="Google Shape;104;p25">
            <a:extLst>
              <a:ext uri="{FF2B5EF4-FFF2-40B4-BE49-F238E27FC236}">
                <a16:creationId xmlns:a16="http://schemas.microsoft.com/office/drawing/2014/main" id="{0C01105B-6034-D117-3167-55F5EAE8859D}"/>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Saga (Eventing)</a:t>
            </a:r>
          </a:p>
        </p:txBody>
      </p:sp>
      <p:sp>
        <p:nvSpPr>
          <p:cNvPr id="6" name="Rounded Rectangle 5">
            <a:extLst>
              <a:ext uri="{FF2B5EF4-FFF2-40B4-BE49-F238E27FC236}">
                <a16:creationId xmlns:a16="http://schemas.microsoft.com/office/drawing/2014/main" id="{4AFF1E93-FCF0-6F9C-18F5-B0E6D08436EE}"/>
              </a:ext>
            </a:extLst>
          </p:cNvPr>
          <p:cNvSpPr/>
          <p:nvPr/>
        </p:nvSpPr>
        <p:spPr>
          <a:xfrm>
            <a:off x="539888" y="2907164"/>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682A9302-7B6F-005A-0966-576F35798DFC}"/>
              </a:ext>
            </a:extLst>
          </p:cNvPr>
          <p:cNvCxnSpPr>
            <a:cxnSpLocks/>
          </p:cNvCxnSpPr>
          <p:nvPr/>
        </p:nvCxnSpPr>
        <p:spPr>
          <a:xfrm rot="19238039">
            <a:off x="1400105" y="1468871"/>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1535990-8FC0-2D68-A8A4-65ABE80F4D07}"/>
              </a:ext>
            </a:extLst>
          </p:cNvPr>
          <p:cNvSpPr txBox="1"/>
          <p:nvPr/>
        </p:nvSpPr>
        <p:spPr>
          <a:xfrm rot="19238039">
            <a:off x="1214350" y="1549417"/>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84F1BDCA-C48F-8B94-C3BF-7C533EF09EC4}"/>
              </a:ext>
            </a:extLst>
          </p:cNvPr>
          <p:cNvSpPr txBox="1"/>
          <p:nvPr/>
        </p:nvSpPr>
        <p:spPr>
          <a:xfrm>
            <a:off x="627836" y="2955238"/>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29C6966B-E161-B5CC-0F59-6B67D5F941CF}"/>
              </a:ext>
            </a:extLst>
          </p:cNvPr>
          <p:cNvSpPr/>
          <p:nvPr/>
        </p:nvSpPr>
        <p:spPr>
          <a:xfrm>
            <a:off x="2930404" y="2902744"/>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F78C9B24-0BE1-B645-C10B-B9C096E064EA}"/>
              </a:ext>
            </a:extLst>
          </p:cNvPr>
          <p:cNvSpPr txBox="1"/>
          <p:nvPr/>
        </p:nvSpPr>
        <p:spPr>
          <a:xfrm>
            <a:off x="2988747" y="2967016"/>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492906ED-0AD2-CD74-F59E-6646985ADBD2}"/>
              </a:ext>
            </a:extLst>
          </p:cNvPr>
          <p:cNvCxnSpPr>
            <a:cxnSpLocks/>
            <a:endCxn id="72" idx="1"/>
          </p:cNvCxnSpPr>
          <p:nvPr/>
        </p:nvCxnSpPr>
        <p:spPr>
          <a:xfrm flipV="1">
            <a:off x="1114916" y="1160105"/>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22691A71-FA88-F72D-DBB8-7CFB3ED9F1CD}"/>
              </a:ext>
            </a:extLst>
          </p:cNvPr>
          <p:cNvSpPr/>
          <p:nvPr/>
        </p:nvSpPr>
        <p:spPr>
          <a:xfrm>
            <a:off x="5226449" y="290480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0DB27257-97D9-FD2D-7F0F-B97FCD4F13DD}"/>
              </a:ext>
            </a:extLst>
          </p:cNvPr>
          <p:cNvSpPr txBox="1"/>
          <p:nvPr/>
        </p:nvSpPr>
        <p:spPr>
          <a:xfrm>
            <a:off x="5284791" y="2969073"/>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3BDFFC1D-292E-0102-C731-7F7893C76971}"/>
              </a:ext>
            </a:extLst>
          </p:cNvPr>
          <p:cNvCxnSpPr>
            <a:cxnSpLocks/>
          </p:cNvCxnSpPr>
          <p:nvPr/>
        </p:nvCxnSpPr>
        <p:spPr>
          <a:xfrm flipV="1">
            <a:off x="3728425" y="1368888"/>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93A59CA4-4548-CF96-02E3-0EE9D79A2917}"/>
              </a:ext>
            </a:extLst>
          </p:cNvPr>
          <p:cNvSpPr/>
          <p:nvPr/>
        </p:nvSpPr>
        <p:spPr>
          <a:xfrm>
            <a:off x="7165213" y="290207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25D968DD-AA0D-8356-2EE2-0BAC6B32B0B5}"/>
              </a:ext>
            </a:extLst>
          </p:cNvPr>
          <p:cNvSpPr txBox="1"/>
          <p:nvPr/>
        </p:nvSpPr>
        <p:spPr>
          <a:xfrm>
            <a:off x="7223555" y="2966347"/>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E56CC22B-8121-A83E-D743-2B0FEDC7D256}"/>
              </a:ext>
            </a:extLst>
          </p:cNvPr>
          <p:cNvCxnSpPr>
            <a:cxnSpLocks/>
          </p:cNvCxnSpPr>
          <p:nvPr/>
        </p:nvCxnSpPr>
        <p:spPr>
          <a:xfrm flipH="1" flipV="1">
            <a:off x="5524984" y="1421907"/>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7D37C33-7FBB-74B1-F93D-33A6FFB5C782}"/>
              </a:ext>
            </a:extLst>
          </p:cNvPr>
          <p:cNvCxnSpPr>
            <a:cxnSpLocks/>
          </p:cNvCxnSpPr>
          <p:nvPr/>
        </p:nvCxnSpPr>
        <p:spPr>
          <a:xfrm flipV="1">
            <a:off x="4117180" y="1721054"/>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DA6EE54-0DD2-2446-4B20-B7039A7408AA}"/>
              </a:ext>
            </a:extLst>
          </p:cNvPr>
          <p:cNvSpPr txBox="1"/>
          <p:nvPr/>
        </p:nvSpPr>
        <p:spPr>
          <a:xfrm rot="17348067">
            <a:off x="3714953" y="2001871"/>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4FC701D6-7BF0-29EC-F816-B6667FF09E95}"/>
              </a:ext>
            </a:extLst>
          </p:cNvPr>
          <p:cNvCxnSpPr>
            <a:cxnSpLocks/>
          </p:cNvCxnSpPr>
          <p:nvPr/>
        </p:nvCxnSpPr>
        <p:spPr>
          <a:xfrm flipH="1" flipV="1">
            <a:off x="6116320" y="1721054"/>
            <a:ext cx="335228" cy="8913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433482AE-7C7F-C4AC-D56F-38CE5F4B7A5D}"/>
              </a:ext>
            </a:extLst>
          </p:cNvPr>
          <p:cNvSpPr txBox="1"/>
          <p:nvPr/>
        </p:nvSpPr>
        <p:spPr>
          <a:xfrm rot="14999287">
            <a:off x="5168611" y="1934018"/>
            <a:ext cx="1553586" cy="253916"/>
          </a:xfrm>
          <a:prstGeom prst="rect">
            <a:avLst/>
          </a:prstGeom>
          <a:noFill/>
        </p:spPr>
        <p:txBody>
          <a:bodyPr wrap="square" rtlCol="0">
            <a:spAutoFit/>
          </a:bodyPr>
          <a:lstStyle/>
          <a:p>
            <a:r>
              <a:rPr lang="en-GB" sz="1050" dirty="0">
                <a:solidFill>
                  <a:srgbClr val="FF0000"/>
                </a:solidFill>
              </a:rPr>
              <a:t>1.5 goods not available()</a:t>
            </a:r>
          </a:p>
        </p:txBody>
      </p:sp>
      <p:sp>
        <p:nvSpPr>
          <p:cNvPr id="72" name="Rounded Rectangle 71">
            <a:extLst>
              <a:ext uri="{FF2B5EF4-FFF2-40B4-BE49-F238E27FC236}">
                <a16:creationId xmlns:a16="http://schemas.microsoft.com/office/drawing/2014/main" id="{E81EB649-9B6B-6797-71D4-D1C440120566}"/>
              </a:ext>
            </a:extLst>
          </p:cNvPr>
          <p:cNvSpPr/>
          <p:nvPr/>
        </p:nvSpPr>
        <p:spPr>
          <a:xfrm>
            <a:off x="3078480" y="940909"/>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9E330E32-D490-090B-6DEE-7F75F95C4278}"/>
              </a:ext>
            </a:extLst>
          </p:cNvPr>
          <p:cNvSpPr txBox="1"/>
          <p:nvPr/>
        </p:nvSpPr>
        <p:spPr>
          <a:xfrm>
            <a:off x="4794366" y="990038"/>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5EE052AF-8375-DA37-F4BE-2C4B1E257053}"/>
              </a:ext>
            </a:extLst>
          </p:cNvPr>
          <p:cNvCxnSpPr>
            <a:cxnSpLocks/>
          </p:cNvCxnSpPr>
          <p:nvPr/>
        </p:nvCxnSpPr>
        <p:spPr>
          <a:xfrm flipV="1">
            <a:off x="3401706" y="1409988"/>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5E67410-6FD4-D666-506F-BF6AE098D482}"/>
              </a:ext>
            </a:extLst>
          </p:cNvPr>
          <p:cNvCxnSpPr>
            <a:cxnSpLocks/>
          </p:cNvCxnSpPr>
          <p:nvPr/>
        </p:nvCxnSpPr>
        <p:spPr>
          <a:xfrm flipH="1">
            <a:off x="3247838" y="1802858"/>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5305A05-CCCF-22AF-4865-42DA26B110D3}"/>
              </a:ext>
            </a:extLst>
          </p:cNvPr>
          <p:cNvSpPr txBox="1"/>
          <p:nvPr/>
        </p:nvSpPr>
        <p:spPr>
          <a:xfrm rot="17531950">
            <a:off x="2421781" y="1986780"/>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84C9AF5C-5BA8-949B-5BB2-3FBC98AF8E61}"/>
              </a:ext>
            </a:extLst>
          </p:cNvPr>
          <p:cNvCxnSpPr>
            <a:cxnSpLocks/>
          </p:cNvCxnSpPr>
          <p:nvPr/>
        </p:nvCxnSpPr>
        <p:spPr>
          <a:xfrm flipH="1" flipV="1">
            <a:off x="5189937" y="1412710"/>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5B1AE428-2743-4914-29BA-66BD49330D50}"/>
              </a:ext>
            </a:extLst>
          </p:cNvPr>
          <p:cNvSpPr txBox="1"/>
          <p:nvPr/>
        </p:nvSpPr>
        <p:spPr>
          <a:xfrm rot="15061294">
            <a:off x="4425554" y="1988146"/>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45346CBA-D010-1326-B067-7C6971AF0B73}"/>
              </a:ext>
            </a:extLst>
          </p:cNvPr>
          <p:cNvCxnSpPr>
            <a:cxnSpLocks/>
          </p:cNvCxnSpPr>
          <p:nvPr/>
        </p:nvCxnSpPr>
        <p:spPr>
          <a:xfrm>
            <a:off x="4899925" y="1872467"/>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BA9BEEB-5756-1757-E2A3-E03A718C01F0}"/>
              </a:ext>
            </a:extLst>
          </p:cNvPr>
          <p:cNvSpPr txBox="1"/>
          <p:nvPr/>
        </p:nvSpPr>
        <p:spPr>
          <a:xfrm>
            <a:off x="853440" y="3873996"/>
            <a:ext cx="7183120" cy="1077218"/>
          </a:xfrm>
          <a:prstGeom prst="rect">
            <a:avLst/>
          </a:prstGeom>
          <a:noFill/>
        </p:spPr>
        <p:txBody>
          <a:bodyPr wrap="square" rtlCol="0">
            <a:spAutoFit/>
          </a:bodyPr>
          <a:lstStyle/>
          <a:p>
            <a:r>
              <a:rPr lang="en-GB" sz="1600" b="1" dirty="0">
                <a:latin typeface="Chalkboard" panose="03050602040202020205" pitchFamily="66" charset="77"/>
              </a:rPr>
              <a:t>Saga over Choreography</a:t>
            </a:r>
            <a:r>
              <a:rPr lang="en-GB" sz="1600" dirty="0">
                <a:latin typeface="Chalkboard" panose="03050602040202020205" pitchFamily="66" charset="77"/>
              </a:rPr>
              <a:t>: we use a </a:t>
            </a:r>
            <a:r>
              <a:rPr lang="en-GB" sz="1600" b="1" dirty="0">
                <a:latin typeface="Chalkboard" panose="03050602040202020205" pitchFamily="66" charset="77"/>
              </a:rPr>
              <a:t>Fault Triggers Message</a:t>
            </a:r>
            <a:r>
              <a:rPr lang="en-GB" sz="1600" dirty="0">
                <a:latin typeface="Chalkboard" panose="03050602040202020205" pitchFamily="66" charset="77"/>
              </a:rPr>
              <a:t> approach and raise an event if we fail. Each component that could fail, must offer Fault Triggers message. This fault is Out-only to preserve our choreography, and assumes upstream components will reverse in response. </a:t>
            </a:r>
            <a:endParaRPr lang="en-GB" sz="1600" i="1" dirty="0">
              <a:latin typeface="Chalkboard" panose="03050602040202020205" pitchFamily="66" charset="77"/>
            </a:endParaRPr>
          </a:p>
        </p:txBody>
      </p:sp>
      <p:sp>
        <p:nvSpPr>
          <p:cNvPr id="12" name="Rectangle 11">
            <a:extLst>
              <a:ext uri="{FF2B5EF4-FFF2-40B4-BE49-F238E27FC236}">
                <a16:creationId xmlns:a16="http://schemas.microsoft.com/office/drawing/2014/main" id="{BA82DF81-E45E-5CC0-7115-CFAAB5E1DD8B}"/>
              </a:ext>
            </a:extLst>
          </p:cNvPr>
          <p:cNvSpPr/>
          <p:nvPr/>
        </p:nvSpPr>
        <p:spPr>
          <a:xfrm>
            <a:off x="5918889" y="2830084"/>
            <a:ext cx="87051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13" name="Rectangle 12">
            <a:extLst>
              <a:ext uri="{FF2B5EF4-FFF2-40B4-BE49-F238E27FC236}">
                <a16:creationId xmlns:a16="http://schemas.microsoft.com/office/drawing/2014/main" id="{8F997624-A190-88CD-7985-024F5043BA11}"/>
              </a:ext>
            </a:extLst>
          </p:cNvPr>
          <p:cNvSpPr/>
          <p:nvPr/>
        </p:nvSpPr>
        <p:spPr>
          <a:xfrm>
            <a:off x="5484715" y="3266429"/>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15" name="TextBox 14">
            <a:extLst>
              <a:ext uri="{FF2B5EF4-FFF2-40B4-BE49-F238E27FC236}">
                <a16:creationId xmlns:a16="http://schemas.microsoft.com/office/drawing/2014/main" id="{424491C5-58E3-D04A-7165-1B2A7D293F85}"/>
              </a:ext>
            </a:extLst>
          </p:cNvPr>
          <p:cNvSpPr txBox="1"/>
          <p:nvPr/>
        </p:nvSpPr>
        <p:spPr>
          <a:xfrm>
            <a:off x="785694" y="5148772"/>
            <a:ext cx="7799505" cy="1323439"/>
          </a:xfrm>
          <a:prstGeom prst="rect">
            <a:avLst/>
          </a:prstGeom>
          <a:noFill/>
        </p:spPr>
        <p:txBody>
          <a:bodyPr wrap="square" rtlCol="0">
            <a:spAutoFit/>
          </a:bodyPr>
          <a:lstStyle/>
          <a:p>
            <a:r>
              <a:rPr lang="en-GB" sz="1600" b="1" dirty="0">
                <a:latin typeface="Chalkboard" panose="03050602040202020205" pitchFamily="66" charset="77"/>
              </a:rPr>
              <a:t>Complexity</a:t>
            </a:r>
            <a:r>
              <a:rPr lang="en-GB" sz="1600" dirty="0">
                <a:latin typeface="Chalkboard" panose="03050602040202020205" pitchFamily="66" charset="77"/>
              </a:rPr>
              <a:t>: with propagation back up the chain, what happens if a chain step fails to reverse the transaction, due to error or state? We need to listen to failure events from any part of the chain, implying handling code for each provider. We may get emergent behaviour over order of reversal – goods not shipped needs to reverse both picking from the inventory and payment.</a:t>
            </a:r>
          </a:p>
        </p:txBody>
      </p:sp>
      <p:cxnSp>
        <p:nvCxnSpPr>
          <p:cNvPr id="16" name="Straight Connector 15">
            <a:extLst>
              <a:ext uri="{FF2B5EF4-FFF2-40B4-BE49-F238E27FC236}">
                <a16:creationId xmlns:a16="http://schemas.microsoft.com/office/drawing/2014/main" id="{26BF91A1-4C84-5707-C430-D0CF32DF7EA6}"/>
              </a:ext>
            </a:extLst>
          </p:cNvPr>
          <p:cNvCxnSpPr>
            <a:cxnSpLocks/>
          </p:cNvCxnSpPr>
          <p:nvPr/>
        </p:nvCxnSpPr>
        <p:spPr>
          <a:xfrm flipH="1" flipV="1">
            <a:off x="7071803" y="1414339"/>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6920278-9BBE-C9FB-748D-037D961B1CBA}"/>
              </a:ext>
            </a:extLst>
          </p:cNvPr>
          <p:cNvCxnSpPr>
            <a:cxnSpLocks/>
          </p:cNvCxnSpPr>
          <p:nvPr/>
        </p:nvCxnSpPr>
        <p:spPr>
          <a:xfrm flipH="1" flipV="1">
            <a:off x="7488765" y="144462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5EE0915-C66E-275B-128E-75DF4CC81689}"/>
              </a:ext>
            </a:extLst>
          </p:cNvPr>
          <p:cNvSpPr txBox="1"/>
          <p:nvPr/>
        </p:nvSpPr>
        <p:spPr>
          <a:xfrm rot="4312429">
            <a:off x="6334968" y="2205521"/>
            <a:ext cx="1553586" cy="253916"/>
          </a:xfrm>
          <a:prstGeom prst="rect">
            <a:avLst/>
          </a:prstGeom>
          <a:noFill/>
        </p:spPr>
        <p:txBody>
          <a:bodyPr wrap="square" rtlCol="0">
            <a:spAutoFit/>
          </a:bodyPr>
          <a:lstStyle/>
          <a:p>
            <a:r>
              <a:rPr lang="en-GB" sz="1050" dirty="0"/>
              <a:t>1.6 goods found()</a:t>
            </a:r>
          </a:p>
        </p:txBody>
      </p:sp>
      <p:cxnSp>
        <p:nvCxnSpPr>
          <p:cNvPr id="21" name="Straight Arrow Connector 20">
            <a:extLst>
              <a:ext uri="{FF2B5EF4-FFF2-40B4-BE49-F238E27FC236}">
                <a16:creationId xmlns:a16="http://schemas.microsoft.com/office/drawing/2014/main" id="{6AD2CC9D-DD3E-106D-59BD-C1CF5F52F6A5}"/>
              </a:ext>
            </a:extLst>
          </p:cNvPr>
          <p:cNvCxnSpPr>
            <a:cxnSpLocks/>
          </p:cNvCxnSpPr>
          <p:nvPr/>
        </p:nvCxnSpPr>
        <p:spPr>
          <a:xfrm>
            <a:off x="6685803" y="1765074"/>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27630E7-3EDA-029F-D33E-E46D71FEBEC9}"/>
              </a:ext>
            </a:extLst>
          </p:cNvPr>
          <p:cNvSpPr txBox="1"/>
          <p:nvPr/>
        </p:nvSpPr>
        <p:spPr>
          <a:xfrm rot="4312429">
            <a:off x="7284832" y="2113640"/>
            <a:ext cx="1553586" cy="253916"/>
          </a:xfrm>
          <a:prstGeom prst="rect">
            <a:avLst/>
          </a:prstGeom>
          <a:noFill/>
        </p:spPr>
        <p:txBody>
          <a:bodyPr wrap="square" rtlCol="0">
            <a:spAutoFit/>
          </a:bodyPr>
          <a:lstStyle/>
          <a:p>
            <a:r>
              <a:rPr lang="en-GB" sz="1050" dirty="0">
                <a:solidFill>
                  <a:srgbClr val="FF0000"/>
                </a:solidFill>
              </a:rPr>
              <a:t>1.7 goods not shipped()</a:t>
            </a:r>
          </a:p>
        </p:txBody>
      </p:sp>
      <p:cxnSp>
        <p:nvCxnSpPr>
          <p:cNvPr id="23" name="Straight Arrow Connector 22">
            <a:extLst>
              <a:ext uri="{FF2B5EF4-FFF2-40B4-BE49-F238E27FC236}">
                <a16:creationId xmlns:a16="http://schemas.microsoft.com/office/drawing/2014/main" id="{AFE7D6C9-0377-CDCF-E8A7-3CF7F6FD6204}"/>
              </a:ext>
            </a:extLst>
          </p:cNvPr>
          <p:cNvCxnSpPr>
            <a:cxnSpLocks/>
          </p:cNvCxnSpPr>
          <p:nvPr/>
        </p:nvCxnSpPr>
        <p:spPr>
          <a:xfrm flipH="1" flipV="1">
            <a:off x="8019086" y="1614193"/>
            <a:ext cx="335228" cy="8913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63CE3D6-00C3-E141-9F9F-2AEC726CC1BE}"/>
              </a:ext>
            </a:extLst>
          </p:cNvPr>
          <p:cNvSpPr/>
          <p:nvPr/>
        </p:nvSpPr>
        <p:spPr>
          <a:xfrm>
            <a:off x="7454474" y="2872432"/>
            <a:ext cx="87051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26" name="Rectangle 25">
            <a:extLst>
              <a:ext uri="{FF2B5EF4-FFF2-40B4-BE49-F238E27FC236}">
                <a16:creationId xmlns:a16="http://schemas.microsoft.com/office/drawing/2014/main" id="{FE55BF7E-F269-F2DF-1394-E92DB78B9965}"/>
              </a:ext>
            </a:extLst>
          </p:cNvPr>
          <p:cNvSpPr/>
          <p:nvPr/>
        </p:nvSpPr>
        <p:spPr>
          <a:xfrm rot="16200000">
            <a:off x="7592163" y="2501694"/>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Tree>
    <p:extLst>
      <p:ext uri="{BB962C8B-B14F-4D97-AF65-F5344CB8AC3E}">
        <p14:creationId xmlns:p14="http://schemas.microsoft.com/office/powerpoint/2010/main" val="46925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76FEFC-F7B2-58E1-4E8C-7EE3EC5B0CAB}"/>
              </a:ext>
            </a:extLst>
          </p:cNvPr>
          <p:cNvSpPr>
            <a:spLocks noGrp="1"/>
          </p:cNvSpPr>
          <p:nvPr>
            <p:ph type="sldNum" sz="quarter" idx="12"/>
          </p:nvPr>
        </p:nvSpPr>
        <p:spPr/>
        <p:txBody>
          <a:bodyPr/>
          <a:lstStyle/>
          <a:p>
            <a:fld id="{867D4A06-35AE-BD4A-84A9-613A26F3D41D}" type="slidenum">
              <a:rPr lang="en-US" smtClean="0"/>
              <a:pPr/>
              <a:t>73</a:t>
            </a:fld>
            <a:endParaRPr lang="en-US"/>
          </a:p>
        </p:txBody>
      </p:sp>
      <p:sp>
        <p:nvSpPr>
          <p:cNvPr id="3" name="Google Shape;104;p25">
            <a:extLst>
              <a:ext uri="{FF2B5EF4-FFF2-40B4-BE49-F238E27FC236}">
                <a16:creationId xmlns:a16="http://schemas.microsoft.com/office/drawing/2014/main" id="{A8FABFF1-1DAA-0880-6C46-2F8623C11C13}"/>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0BA0C93D-ACE6-61FE-9B0D-2900C80D1F0F}"/>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3794978F-7577-07D8-6312-DD3BFF80284D}"/>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0B2FD8C-E836-5A31-7F71-ED44BB3C4486}"/>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59FB9275-9652-2213-8C14-6CCCC7AE7B54}"/>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9ED5FA9-24BB-E0E1-E2AC-7B1E4E9E9044}"/>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6945F00E-ED45-1AB5-CA9C-FD94E031EC9F}"/>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A0098F86-DFBE-F8C6-C916-8E9920576810}"/>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2F8A48BB-66DB-EEC3-01FE-8537F3FE34E8}"/>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CC65C02-EF15-8A7B-7E12-D91154DD4DAA}"/>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09F64B9D-9789-DF9A-B843-CFDBC6485545}"/>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24CBAA5C-8295-AB23-68EE-8C4788EA3754}"/>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173D7FD6-9612-A162-2CB6-927364793F0E}"/>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8D8D3C84-DF2C-A678-6425-533E08028D3F}"/>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FD93B75-341E-452A-57A2-3786ADF5FA22}"/>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2D85680F-D92F-FCB9-B26A-39845B2DC736}"/>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7EBBD549-C48A-B5D5-9162-727BC8EE91AF}"/>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5E5BF0F-248C-70BF-96DA-17FC18639E56}"/>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10C88440-3A59-CF27-B455-EEE2110CEAB8}"/>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57E5F0-22CD-213F-855A-2B907C0A7689}"/>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6870B1E-0D20-33E1-AB86-466498C466B8}"/>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82D36DC1-A96B-BD31-10A9-860FB6D6A3C5}"/>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9D8CA7A-9900-6051-37AA-A9833F7E1394}"/>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EAE2A70C-1719-5C49-26B9-65F920EE2D94}"/>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86EE6B5-6CEB-6954-4AB0-E9846BEA7A6B}"/>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2253C210-1EF4-65E1-0F48-00E9A3FACF84}"/>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519B1CE-87B7-E8F8-53F4-3BC99300BF54}"/>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75CE8EF-5C4C-84BD-1DAA-8E8643112871}"/>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692E5E1-67C3-D59E-2DB9-DBE473D41552}"/>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EBC9A90-39D4-1986-6EC2-4C522CEDA70B}"/>
              </a:ext>
            </a:extLst>
          </p:cNvPr>
          <p:cNvSpPr txBox="1"/>
          <p:nvPr/>
        </p:nvSpPr>
        <p:spPr>
          <a:xfrm>
            <a:off x="893410" y="5729836"/>
            <a:ext cx="7183120" cy="830997"/>
          </a:xfrm>
          <a:prstGeom prst="rect">
            <a:avLst/>
          </a:prstGeom>
          <a:noFill/>
        </p:spPr>
        <p:txBody>
          <a:bodyPr wrap="square" rtlCol="0">
            <a:spAutoFit/>
          </a:bodyPr>
          <a:lstStyle/>
          <a:p>
            <a:r>
              <a:rPr lang="en-GB" sz="1600" b="1" dirty="0">
                <a:latin typeface="Chalkboard" panose="03050602040202020205" pitchFamily="66" charset="77"/>
              </a:rPr>
              <a:t>Responsibility and Causality</a:t>
            </a:r>
            <a:r>
              <a:rPr lang="en-GB" sz="16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
        <p:nvSpPr>
          <p:cNvPr id="17" name="TextBox 16">
            <a:extLst>
              <a:ext uri="{FF2B5EF4-FFF2-40B4-BE49-F238E27FC236}">
                <a16:creationId xmlns:a16="http://schemas.microsoft.com/office/drawing/2014/main" id="{21E9E9D3-4ABF-D665-10BB-16A07ACF9B47}"/>
              </a:ext>
            </a:extLst>
          </p:cNvPr>
          <p:cNvSpPr txBox="1"/>
          <p:nvPr/>
        </p:nvSpPr>
        <p:spPr>
          <a:xfrm>
            <a:off x="5096743" y="430344"/>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Can Mix with Events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someone needs to be informed about outcomes, or progress, of a workflow, we may use events to broadcast that.</a:t>
            </a:r>
          </a:p>
        </p:txBody>
      </p:sp>
      <p:cxnSp>
        <p:nvCxnSpPr>
          <p:cNvPr id="19" name="Straight Arrow Connector 18">
            <a:extLst>
              <a:ext uri="{FF2B5EF4-FFF2-40B4-BE49-F238E27FC236}">
                <a16:creationId xmlns:a16="http://schemas.microsoft.com/office/drawing/2014/main" id="{D0425AD0-E0F2-208D-FF72-688D3C04CBE8}"/>
              </a:ext>
            </a:extLst>
          </p:cNvPr>
          <p:cNvCxnSpPr>
            <a:cxnSpLocks/>
            <a:stCxn id="17" idx="2"/>
          </p:cNvCxnSpPr>
          <p:nvPr/>
        </p:nvCxnSpPr>
        <p:spPr>
          <a:xfrm>
            <a:off x="6836757" y="1353674"/>
            <a:ext cx="0" cy="1388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3C868D-4EEB-5EE2-D9C8-7AA8B020659A}"/>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Messaging is Operations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A message invokes an operation exposed by another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3" name="Straight Arrow Connector 22">
            <a:extLst>
              <a:ext uri="{FF2B5EF4-FFF2-40B4-BE49-F238E27FC236}">
                <a16:creationId xmlns:a16="http://schemas.microsoft.com/office/drawing/2014/main" id="{C0B873B5-6FEE-D972-04EC-6C9DB3BDB45B}"/>
              </a:ext>
            </a:extLst>
          </p:cNvPr>
          <p:cNvCxnSpPr>
            <a:cxnSpLocks/>
          </p:cNvCxnSpPr>
          <p:nvPr/>
        </p:nvCxnSpPr>
        <p:spPr>
          <a:xfrm flipH="1">
            <a:off x="1336528" y="1183874"/>
            <a:ext cx="1363470" cy="1558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40942F8-1681-05CB-7ED3-23210433336D}"/>
              </a:ext>
            </a:extLst>
          </p:cNvPr>
          <p:cNvSpPr txBox="1"/>
          <p:nvPr/>
        </p:nvSpPr>
        <p:spPr>
          <a:xfrm>
            <a:off x="893410" y="4581171"/>
            <a:ext cx="7183120" cy="830997"/>
          </a:xfrm>
          <a:prstGeom prst="rect">
            <a:avLst/>
          </a:prstGeom>
          <a:noFill/>
        </p:spPr>
        <p:txBody>
          <a:bodyPr wrap="square" rtlCol="0">
            <a:spAutoFit/>
          </a:bodyPr>
          <a:lstStyle/>
          <a:p>
            <a:r>
              <a:rPr lang="en-GB" sz="1600" b="1" dirty="0">
                <a:latin typeface="Chalkboard" panose="03050602040202020205" pitchFamily="66" charset="77"/>
              </a:rPr>
              <a:t>Turn Taking</a:t>
            </a:r>
            <a:r>
              <a:rPr lang="en-GB" sz="1600" dirty="0">
                <a:latin typeface="Chalkboard" panose="03050602040202020205" pitchFamily="66" charset="77"/>
              </a:rPr>
              <a:t>: a component has a dialog with other components; each component knows how to run its part of the workflow – happy path and failure path; knowledge of the workflow is distributed among the actors.</a:t>
            </a:r>
          </a:p>
        </p:txBody>
      </p:sp>
    </p:spTree>
    <p:extLst>
      <p:ext uri="{BB962C8B-B14F-4D97-AF65-F5344CB8AC3E}">
        <p14:creationId xmlns:p14="http://schemas.microsoft.com/office/powerpoint/2010/main" val="226899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20" grpId="0"/>
      <p:bldP spid="25" grpId="0"/>
      <p:bldP spid="33" grpId="0"/>
      <p:bldP spid="62" grpId="0"/>
      <p:bldP spid="74" grpId="0"/>
      <p:bldP spid="17" grpId="0"/>
      <p:bldP spid="22" grpId="0"/>
      <p:bldP spid="3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DFCBD-8B2F-70D2-E415-A5F9C009AE4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1B2C59-9004-0246-CCE5-FEBB03134BC8}"/>
              </a:ext>
            </a:extLst>
          </p:cNvPr>
          <p:cNvSpPr>
            <a:spLocks noGrp="1"/>
          </p:cNvSpPr>
          <p:nvPr>
            <p:ph type="sldNum" sz="quarter" idx="12"/>
          </p:nvPr>
        </p:nvSpPr>
        <p:spPr/>
        <p:txBody>
          <a:bodyPr/>
          <a:lstStyle/>
          <a:p>
            <a:fld id="{867D4A06-35AE-BD4A-84A9-613A26F3D41D}" type="slidenum">
              <a:rPr lang="en-US" smtClean="0"/>
              <a:pPr/>
              <a:t>74</a:t>
            </a:fld>
            <a:endParaRPr lang="en-US"/>
          </a:p>
        </p:txBody>
      </p:sp>
      <p:sp>
        <p:nvSpPr>
          <p:cNvPr id="3" name="Google Shape;104;p25">
            <a:extLst>
              <a:ext uri="{FF2B5EF4-FFF2-40B4-BE49-F238E27FC236}">
                <a16:creationId xmlns:a16="http://schemas.microsoft.com/office/drawing/2014/main" id="{AFECCBC6-7BC1-BA69-A66F-C1EECAFDE859}"/>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FCD06B20-B994-CB48-2487-73A989858657}"/>
              </a:ext>
            </a:extLst>
          </p:cNvPr>
          <p:cNvSpPr/>
          <p:nvPr/>
        </p:nvSpPr>
        <p:spPr>
          <a:xfrm>
            <a:off x="1217635" y="30486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DBABF707-D703-2277-7633-104733D9715E}"/>
              </a:ext>
            </a:extLst>
          </p:cNvPr>
          <p:cNvCxnSpPr>
            <a:cxnSpLocks/>
          </p:cNvCxnSpPr>
          <p:nvPr/>
        </p:nvCxnSpPr>
        <p:spPr>
          <a:xfrm flipV="1">
            <a:off x="1105614" y="18654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C8B001-3322-08BD-B24A-093527535D29}"/>
              </a:ext>
            </a:extLst>
          </p:cNvPr>
          <p:cNvSpPr txBox="1"/>
          <p:nvPr/>
        </p:nvSpPr>
        <p:spPr>
          <a:xfrm rot="16200000">
            <a:off x="719318" y="21655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0F2677AB-2BF2-5009-0EFC-3F5567C34E28}"/>
              </a:ext>
            </a:extLst>
          </p:cNvPr>
          <p:cNvSpPr txBox="1"/>
          <p:nvPr/>
        </p:nvSpPr>
        <p:spPr>
          <a:xfrm>
            <a:off x="1305583" y="30967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8E461A62-DCFD-CEA8-B1F9-39889E1130F3}"/>
              </a:ext>
            </a:extLst>
          </p:cNvPr>
          <p:cNvSpPr/>
          <p:nvPr/>
        </p:nvSpPr>
        <p:spPr>
          <a:xfrm>
            <a:off x="1258087" y="10601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14E0AD5B-F98A-3B56-7256-76A1F991A032}"/>
              </a:ext>
            </a:extLst>
          </p:cNvPr>
          <p:cNvSpPr txBox="1"/>
          <p:nvPr/>
        </p:nvSpPr>
        <p:spPr>
          <a:xfrm>
            <a:off x="1316431" y="11244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B1653322-6998-16D9-71A2-24FF66A0823F}"/>
              </a:ext>
            </a:extLst>
          </p:cNvPr>
          <p:cNvCxnSpPr>
            <a:cxnSpLocks/>
          </p:cNvCxnSpPr>
          <p:nvPr/>
        </p:nvCxnSpPr>
        <p:spPr>
          <a:xfrm flipV="1">
            <a:off x="1583571" y="14985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227DB76A-581D-DE66-6138-D1C1317719BC}"/>
              </a:ext>
            </a:extLst>
          </p:cNvPr>
          <p:cNvSpPr/>
          <p:nvPr/>
        </p:nvSpPr>
        <p:spPr>
          <a:xfrm>
            <a:off x="3753342" y="30324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0E8F6A88-1FC8-9B95-6DE4-2A4B2DC72C93}"/>
              </a:ext>
            </a:extLst>
          </p:cNvPr>
          <p:cNvSpPr txBox="1"/>
          <p:nvPr/>
        </p:nvSpPr>
        <p:spPr>
          <a:xfrm>
            <a:off x="3811684" y="30967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2808D4DC-2FE1-93A9-BA96-4AF35B9EFABE}"/>
              </a:ext>
            </a:extLst>
          </p:cNvPr>
          <p:cNvCxnSpPr>
            <a:cxnSpLocks/>
            <a:endCxn id="11" idx="1"/>
          </p:cNvCxnSpPr>
          <p:nvPr/>
        </p:nvCxnSpPr>
        <p:spPr>
          <a:xfrm flipV="1">
            <a:off x="2348424" y="32516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A39FE1D-B8B3-57EC-FA61-4071B9DB1204}"/>
              </a:ext>
            </a:extLst>
          </p:cNvPr>
          <p:cNvSpPr/>
          <p:nvPr/>
        </p:nvSpPr>
        <p:spPr>
          <a:xfrm>
            <a:off x="6038189" y="30403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C21CDA81-F3F4-CEFF-77CF-403B96EEF1AC}"/>
              </a:ext>
            </a:extLst>
          </p:cNvPr>
          <p:cNvSpPr txBox="1"/>
          <p:nvPr/>
        </p:nvSpPr>
        <p:spPr>
          <a:xfrm>
            <a:off x="6096531" y="31046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2DECD7FA-6005-946A-5069-0303ADE5E6D5}"/>
              </a:ext>
            </a:extLst>
          </p:cNvPr>
          <p:cNvCxnSpPr>
            <a:cxnSpLocks/>
          </p:cNvCxnSpPr>
          <p:nvPr/>
        </p:nvCxnSpPr>
        <p:spPr>
          <a:xfrm flipH="1" flipV="1">
            <a:off x="4725601" y="32467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E11307F-9E10-DC89-0293-D3E2E8A4AA72}"/>
              </a:ext>
            </a:extLst>
          </p:cNvPr>
          <p:cNvSpPr txBox="1"/>
          <p:nvPr/>
        </p:nvSpPr>
        <p:spPr>
          <a:xfrm rot="16200000">
            <a:off x="1409585" y="19662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4C68F32C-621F-531C-77A3-CC60998143A5}"/>
              </a:ext>
            </a:extLst>
          </p:cNvPr>
          <p:cNvSpPr txBox="1"/>
          <p:nvPr/>
        </p:nvSpPr>
        <p:spPr>
          <a:xfrm>
            <a:off x="4899374" y="33600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CE85BD72-A114-DFE3-4AE2-AA258C2CEF88}"/>
              </a:ext>
            </a:extLst>
          </p:cNvPr>
          <p:cNvCxnSpPr>
            <a:cxnSpLocks/>
          </p:cNvCxnSpPr>
          <p:nvPr/>
        </p:nvCxnSpPr>
        <p:spPr>
          <a:xfrm>
            <a:off x="2426656" y="17674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A7B3AF-5096-442F-EAA6-FEF7828BC892}"/>
              </a:ext>
            </a:extLst>
          </p:cNvPr>
          <p:cNvSpPr txBox="1"/>
          <p:nvPr/>
        </p:nvSpPr>
        <p:spPr>
          <a:xfrm>
            <a:off x="2519494" y="33600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10555C33-F3F6-4799-12F1-64E1284A12F5}"/>
              </a:ext>
            </a:extLst>
          </p:cNvPr>
          <p:cNvCxnSpPr>
            <a:cxnSpLocks/>
          </p:cNvCxnSpPr>
          <p:nvPr/>
        </p:nvCxnSpPr>
        <p:spPr>
          <a:xfrm flipV="1">
            <a:off x="2341674" y="15448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6CAF46-515E-D0E6-2C56-483F9D6D5DB5}"/>
              </a:ext>
            </a:extLst>
          </p:cNvPr>
          <p:cNvCxnSpPr>
            <a:cxnSpLocks/>
            <a:endCxn id="14" idx="0"/>
          </p:cNvCxnSpPr>
          <p:nvPr/>
        </p:nvCxnSpPr>
        <p:spPr>
          <a:xfrm>
            <a:off x="6522504" y="15060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0A9AC70-8EA1-CC11-FC31-590E68418001}"/>
              </a:ext>
            </a:extLst>
          </p:cNvPr>
          <p:cNvSpPr txBox="1"/>
          <p:nvPr/>
        </p:nvSpPr>
        <p:spPr>
          <a:xfrm rot="5400000">
            <a:off x="6034268" y="23843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DD5ED800-EC27-1757-B165-F62947C30189}"/>
              </a:ext>
            </a:extLst>
          </p:cNvPr>
          <p:cNvCxnSpPr>
            <a:cxnSpLocks/>
          </p:cNvCxnSpPr>
          <p:nvPr/>
        </p:nvCxnSpPr>
        <p:spPr>
          <a:xfrm flipH="1" flipV="1">
            <a:off x="1933845" y="15156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E5347B8-FB8E-79FE-47CB-E4985A2E7A89}"/>
              </a:ext>
            </a:extLst>
          </p:cNvPr>
          <p:cNvSpPr txBox="1"/>
          <p:nvPr/>
        </p:nvSpPr>
        <p:spPr>
          <a:xfrm rot="20312415">
            <a:off x="3399905" y="18519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68226D25-18D0-40FB-0728-F66446556083}"/>
              </a:ext>
            </a:extLst>
          </p:cNvPr>
          <p:cNvSpPr/>
          <p:nvPr/>
        </p:nvSpPr>
        <p:spPr>
          <a:xfrm>
            <a:off x="3856251" y="10676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28A66C64-7E1C-DDC6-918E-768176000DD6}"/>
              </a:ext>
            </a:extLst>
          </p:cNvPr>
          <p:cNvSpPr txBox="1"/>
          <p:nvPr/>
        </p:nvSpPr>
        <p:spPr>
          <a:xfrm>
            <a:off x="5572137" y="11167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69B71460-77EC-93E8-F7B9-C397C048FDDB}"/>
              </a:ext>
            </a:extLst>
          </p:cNvPr>
          <p:cNvCxnSpPr>
            <a:cxnSpLocks/>
          </p:cNvCxnSpPr>
          <p:nvPr/>
        </p:nvCxnSpPr>
        <p:spPr>
          <a:xfrm>
            <a:off x="2545983" y="37315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A792E4B-6F43-9324-F412-AA0C2F286149}"/>
              </a:ext>
            </a:extLst>
          </p:cNvPr>
          <p:cNvCxnSpPr>
            <a:cxnSpLocks/>
          </p:cNvCxnSpPr>
          <p:nvPr/>
        </p:nvCxnSpPr>
        <p:spPr>
          <a:xfrm>
            <a:off x="4937817" y="37384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173DB67-E715-CE24-6497-27D6E67DB1DC}"/>
              </a:ext>
            </a:extLst>
          </p:cNvPr>
          <p:cNvCxnSpPr>
            <a:cxnSpLocks/>
          </p:cNvCxnSpPr>
          <p:nvPr/>
        </p:nvCxnSpPr>
        <p:spPr>
          <a:xfrm flipV="1">
            <a:off x="6891619" y="18776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8A1D7D3-8E65-C8A2-7D12-9A7C1F202073}"/>
              </a:ext>
            </a:extLst>
          </p:cNvPr>
          <p:cNvCxnSpPr>
            <a:cxnSpLocks/>
          </p:cNvCxnSpPr>
          <p:nvPr/>
        </p:nvCxnSpPr>
        <p:spPr>
          <a:xfrm flipH="1">
            <a:off x="3522377" y="17090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FD8E233-4010-051D-D718-DE4D1ECB5D71}"/>
              </a:ext>
            </a:extLst>
          </p:cNvPr>
          <p:cNvSpPr txBox="1"/>
          <p:nvPr/>
        </p:nvSpPr>
        <p:spPr>
          <a:xfrm>
            <a:off x="813023" y="4178140"/>
            <a:ext cx="7183120" cy="1077218"/>
          </a:xfrm>
          <a:prstGeom prst="rect">
            <a:avLst/>
          </a:prstGeom>
          <a:noFill/>
        </p:spPr>
        <p:txBody>
          <a:bodyPr wrap="square" rtlCol="0">
            <a:spAutoFit/>
          </a:bodyPr>
          <a:lstStyle/>
          <a:p>
            <a:r>
              <a:rPr lang="en-GB" sz="1600" b="1" dirty="0">
                <a:latin typeface="Chalkboard" panose="03050602040202020205" pitchFamily="66" charset="77"/>
              </a:rPr>
              <a:t>Behavioural Coupling</a:t>
            </a:r>
            <a:r>
              <a:rPr lang="en-GB" sz="1600" dirty="0">
                <a:latin typeface="Chalkboard" panose="03050602040202020205" pitchFamily="66" charset="77"/>
              </a:rPr>
              <a:t>: There is coupling, we know about the provider we must call – and the workflow is distributed amongst the components; the trade-offs are simplicity (each component knows what it needs nothing else) and predictable as opposed to emergent behaviour (causality).</a:t>
            </a:r>
          </a:p>
        </p:txBody>
      </p:sp>
      <p:sp>
        <p:nvSpPr>
          <p:cNvPr id="27" name="TextBox 26">
            <a:extLst>
              <a:ext uri="{FF2B5EF4-FFF2-40B4-BE49-F238E27FC236}">
                <a16:creationId xmlns:a16="http://schemas.microsoft.com/office/drawing/2014/main" id="{52298958-415F-AF38-1183-F98E30D6C969}"/>
              </a:ext>
            </a:extLst>
          </p:cNvPr>
          <p:cNvSpPr txBox="1"/>
          <p:nvPr/>
        </p:nvSpPr>
        <p:spPr>
          <a:xfrm>
            <a:off x="833120" y="5363007"/>
            <a:ext cx="7183120" cy="830997"/>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reduced to neighbours, but changing the workflow requires altering multiple components; no central control to understand flow</a:t>
            </a:r>
          </a:p>
        </p:txBody>
      </p:sp>
    </p:spTree>
    <p:extLst>
      <p:ext uri="{BB962C8B-B14F-4D97-AF65-F5344CB8AC3E}">
        <p14:creationId xmlns:p14="http://schemas.microsoft.com/office/powerpoint/2010/main" val="317239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2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16086-DC66-A607-CA0D-AC410BCF7E0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56503D-A6B8-9837-6641-675D058DBBC6}"/>
              </a:ext>
            </a:extLst>
          </p:cNvPr>
          <p:cNvSpPr>
            <a:spLocks noGrp="1"/>
          </p:cNvSpPr>
          <p:nvPr>
            <p:ph type="sldNum" sz="quarter" idx="12"/>
          </p:nvPr>
        </p:nvSpPr>
        <p:spPr/>
        <p:txBody>
          <a:bodyPr/>
          <a:lstStyle/>
          <a:p>
            <a:fld id="{867D4A06-35AE-BD4A-84A9-613A26F3D41D}" type="slidenum">
              <a:rPr lang="en-US" smtClean="0"/>
              <a:pPr/>
              <a:t>75</a:t>
            </a:fld>
            <a:endParaRPr lang="en-US"/>
          </a:p>
        </p:txBody>
      </p:sp>
      <p:sp>
        <p:nvSpPr>
          <p:cNvPr id="3" name="Google Shape;104;p25">
            <a:extLst>
              <a:ext uri="{FF2B5EF4-FFF2-40B4-BE49-F238E27FC236}">
                <a16:creationId xmlns:a16="http://schemas.microsoft.com/office/drawing/2014/main" id="{9D8B664B-C019-5B8E-E8E0-520DEE206AFE}"/>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F7902CCA-A2EF-5F50-6F21-75AE16B6B06A}"/>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33A26117-CB57-7DE7-0A40-6988C9F95218}"/>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7E6973-CC29-2678-A702-9AEA827A4502}"/>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D27F2F4E-6F8D-7285-8045-9E4833A0C904}"/>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529EAF8D-F5FE-2AF8-E290-EA3377C38D24}"/>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B4AC0DB7-FDE5-0C85-1572-81F263A8F5BF}"/>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82F85ECA-BD05-EC89-03A2-DCEE6E2AC866}"/>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5CF4D47F-8A26-31E9-138C-97F746B9CB51}"/>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0311B93C-C9F3-5772-F206-746523F8F362}"/>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423083F2-42A3-7106-30DF-9740B5930DFB}"/>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5D61F6F-6A2D-4BBE-5832-87B85565EAFE}"/>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4A8B9B28-EE4B-FF13-0381-F985EBA1CC39}"/>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DD06268F-1D9A-A008-71BD-109DA46A5AF8}"/>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85BC585-4A2C-14B4-6613-B16AF178D8EC}"/>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D03753DC-6397-FED4-9B88-AD33B9FDEAE8}"/>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1BC936F3-CB47-E135-070A-DC507412FE9B}"/>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B94B704-5930-6D35-47B8-D1596F329645}"/>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996F4CAB-A06E-E4D0-CCF6-BDED98983BFC}"/>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2E2E1D1-6F70-7007-ABD1-956A58BCC852}"/>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C17B301-01E5-26B0-BD69-3BE075CE3D7E}"/>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D57B40DB-BBE6-6CDC-0FEC-82BB20A989DD}"/>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213477A-912E-DD33-0679-0028F6540D27}"/>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ADDCB9A1-5A70-2BDC-062B-6A526F69ED4B}"/>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AD383AD1-81F1-45C7-A9ED-10F5DD6B9830}"/>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395A8818-1F1C-F238-C90B-D68457A7FD2E}"/>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140BA6C-EE8A-9013-B409-5D40C0027158}"/>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5697004-1DF3-7885-A0A8-D47531A5BAC7}"/>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9A09945-95A8-F8A7-63D1-C3AB23AF41B9}"/>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6B9F7B4-7C97-B58D-1C6D-849E4E88FDF3}"/>
              </a:ext>
            </a:extLst>
          </p:cNvPr>
          <p:cNvSpPr txBox="1"/>
          <p:nvPr/>
        </p:nvSpPr>
        <p:spPr>
          <a:xfrm>
            <a:off x="833120" y="4765040"/>
            <a:ext cx="7183120" cy="830997"/>
          </a:xfrm>
          <a:prstGeom prst="rect">
            <a:avLst/>
          </a:prstGeom>
          <a:noFill/>
        </p:spPr>
        <p:txBody>
          <a:bodyPr wrap="square" rtlCol="0">
            <a:spAutoFit/>
          </a:bodyPr>
          <a:lstStyle/>
          <a:p>
            <a:r>
              <a:rPr lang="en-GB" sz="1600" b="1" dirty="0">
                <a:latin typeface="Chalkboard" panose="03050602040202020205" pitchFamily="66" charset="77"/>
              </a:rPr>
              <a:t>Saga</a:t>
            </a:r>
            <a:r>
              <a:rPr lang="en-GB" sz="1600" dirty="0">
                <a:latin typeface="Chalkboard" panose="03050602040202020205" pitchFamily="66" charset="77"/>
              </a:rPr>
              <a:t>: there is a business transaction, in this example: if picking or shipping fails, we need to refund the customer. The transaction requires that we roll back steps that have already been completed i.e. we reverse the flow.</a:t>
            </a:r>
          </a:p>
        </p:txBody>
      </p:sp>
    </p:spTree>
    <p:extLst>
      <p:ext uri="{BB962C8B-B14F-4D97-AF65-F5344CB8AC3E}">
        <p14:creationId xmlns:p14="http://schemas.microsoft.com/office/powerpoint/2010/main" val="124989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D37A6-8BE5-9059-E976-3170DA3EE0A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422467-EF51-E6AE-6873-C5965E8A87B6}"/>
              </a:ext>
            </a:extLst>
          </p:cNvPr>
          <p:cNvSpPr>
            <a:spLocks noGrp="1"/>
          </p:cNvSpPr>
          <p:nvPr>
            <p:ph type="sldNum" sz="quarter" idx="12"/>
          </p:nvPr>
        </p:nvSpPr>
        <p:spPr/>
        <p:txBody>
          <a:bodyPr/>
          <a:lstStyle/>
          <a:p>
            <a:fld id="{867D4A06-35AE-BD4A-84A9-613A26F3D41D}" type="slidenum">
              <a:rPr lang="en-US" smtClean="0"/>
              <a:pPr/>
              <a:t>76</a:t>
            </a:fld>
            <a:endParaRPr lang="en-US"/>
          </a:p>
        </p:txBody>
      </p:sp>
      <p:sp>
        <p:nvSpPr>
          <p:cNvPr id="3" name="Google Shape;104;p25">
            <a:extLst>
              <a:ext uri="{FF2B5EF4-FFF2-40B4-BE49-F238E27FC236}">
                <a16:creationId xmlns:a16="http://schemas.microsoft.com/office/drawing/2014/main" id="{23F95348-4EA5-4003-446B-704D852FEF1F}"/>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D99B1C58-CFC7-8820-B159-473845F23658}"/>
              </a:ext>
            </a:extLst>
          </p:cNvPr>
          <p:cNvSpPr/>
          <p:nvPr/>
        </p:nvSpPr>
        <p:spPr>
          <a:xfrm>
            <a:off x="1207252" y="3274906"/>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CBBBBA8B-D66A-D7CE-A556-9B53B8C5D9A4}"/>
              </a:ext>
            </a:extLst>
          </p:cNvPr>
          <p:cNvCxnSpPr>
            <a:cxnSpLocks/>
          </p:cNvCxnSpPr>
          <p:nvPr/>
        </p:nvCxnSpPr>
        <p:spPr>
          <a:xfrm flipV="1">
            <a:off x="1095231" y="2091761"/>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EE13D9A-4D85-2A78-4303-7F3DF4A7BDFB}"/>
              </a:ext>
            </a:extLst>
          </p:cNvPr>
          <p:cNvSpPr txBox="1"/>
          <p:nvPr/>
        </p:nvSpPr>
        <p:spPr>
          <a:xfrm rot="16200000">
            <a:off x="708935" y="2391798"/>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A2E50D00-B3B5-6D9C-125B-9F06FAABACBC}"/>
              </a:ext>
            </a:extLst>
          </p:cNvPr>
          <p:cNvSpPr txBox="1"/>
          <p:nvPr/>
        </p:nvSpPr>
        <p:spPr>
          <a:xfrm>
            <a:off x="1295200" y="3322980"/>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3290588C-968E-F766-D5AD-EF0FF64C2795}"/>
              </a:ext>
            </a:extLst>
          </p:cNvPr>
          <p:cNvSpPr/>
          <p:nvPr/>
        </p:nvSpPr>
        <p:spPr>
          <a:xfrm>
            <a:off x="1247704" y="1286453"/>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79ADC3BE-8660-0216-4782-DC7E77418055}"/>
              </a:ext>
            </a:extLst>
          </p:cNvPr>
          <p:cNvSpPr txBox="1"/>
          <p:nvPr/>
        </p:nvSpPr>
        <p:spPr>
          <a:xfrm>
            <a:off x="1306048" y="1350725"/>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6AAAAC21-74A0-E084-7C09-453C5B4F9E32}"/>
              </a:ext>
            </a:extLst>
          </p:cNvPr>
          <p:cNvCxnSpPr>
            <a:cxnSpLocks/>
          </p:cNvCxnSpPr>
          <p:nvPr/>
        </p:nvCxnSpPr>
        <p:spPr>
          <a:xfrm flipV="1">
            <a:off x="1573188" y="1724854"/>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002C9CA5-AB4D-7199-30EC-9779A45C92B9}"/>
              </a:ext>
            </a:extLst>
          </p:cNvPr>
          <p:cNvSpPr/>
          <p:nvPr/>
        </p:nvSpPr>
        <p:spPr>
          <a:xfrm>
            <a:off x="3742959" y="3258708"/>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B8167247-1C80-4999-CAD2-0A65B2A12C26}"/>
              </a:ext>
            </a:extLst>
          </p:cNvPr>
          <p:cNvSpPr txBox="1"/>
          <p:nvPr/>
        </p:nvSpPr>
        <p:spPr>
          <a:xfrm>
            <a:off x="3801301" y="3322980"/>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1BDEE6B2-B44A-1240-8FF9-0E8A4BBEF558}"/>
              </a:ext>
            </a:extLst>
          </p:cNvPr>
          <p:cNvCxnSpPr>
            <a:cxnSpLocks/>
            <a:endCxn id="11" idx="1"/>
          </p:cNvCxnSpPr>
          <p:nvPr/>
        </p:nvCxnSpPr>
        <p:spPr>
          <a:xfrm flipV="1">
            <a:off x="2338041" y="3477909"/>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EED3C37-9703-EA20-AA68-6C75AB32FCC7}"/>
              </a:ext>
            </a:extLst>
          </p:cNvPr>
          <p:cNvSpPr/>
          <p:nvPr/>
        </p:nvSpPr>
        <p:spPr>
          <a:xfrm>
            <a:off x="6027806" y="3266612"/>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4C85B639-1461-E813-A8B6-1819A3E25FF3}"/>
              </a:ext>
            </a:extLst>
          </p:cNvPr>
          <p:cNvSpPr txBox="1"/>
          <p:nvPr/>
        </p:nvSpPr>
        <p:spPr>
          <a:xfrm>
            <a:off x="6086148" y="3330884"/>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4B09A541-F77B-55BC-7B19-F541944C3CF7}"/>
              </a:ext>
            </a:extLst>
          </p:cNvPr>
          <p:cNvCxnSpPr>
            <a:cxnSpLocks/>
          </p:cNvCxnSpPr>
          <p:nvPr/>
        </p:nvCxnSpPr>
        <p:spPr>
          <a:xfrm flipH="1" flipV="1">
            <a:off x="4715218" y="3473021"/>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0E0492-8224-E060-D0AB-7479BCE37326}"/>
              </a:ext>
            </a:extLst>
          </p:cNvPr>
          <p:cNvSpPr txBox="1"/>
          <p:nvPr/>
        </p:nvSpPr>
        <p:spPr>
          <a:xfrm rot="16200000">
            <a:off x="1399202" y="2192538"/>
            <a:ext cx="1610261" cy="253916"/>
          </a:xfrm>
          <a:prstGeom prst="rect">
            <a:avLst/>
          </a:prstGeom>
          <a:noFill/>
        </p:spPr>
        <p:txBody>
          <a:bodyPr wrap="square" rtlCol="0">
            <a:spAutoFit/>
          </a:bodyPr>
          <a:lstStyle/>
          <a:p>
            <a:r>
              <a:rPr lang="en-GB" sz="1050" dirty="0">
                <a:solidFill>
                  <a:srgbClr val="FF0000"/>
                </a:solidFill>
              </a:rPr>
              <a:t>1.2 payment reversed()</a:t>
            </a:r>
          </a:p>
        </p:txBody>
      </p:sp>
      <p:cxnSp>
        <p:nvCxnSpPr>
          <p:cNvPr id="24" name="Straight Arrow Connector 23">
            <a:extLst>
              <a:ext uri="{FF2B5EF4-FFF2-40B4-BE49-F238E27FC236}">
                <a16:creationId xmlns:a16="http://schemas.microsoft.com/office/drawing/2014/main" id="{AC5CB32F-8820-298C-7E41-21D8F9CC2962}"/>
              </a:ext>
            </a:extLst>
          </p:cNvPr>
          <p:cNvCxnSpPr>
            <a:cxnSpLocks/>
          </p:cNvCxnSpPr>
          <p:nvPr/>
        </p:nvCxnSpPr>
        <p:spPr>
          <a:xfrm flipV="1">
            <a:off x="2509111" y="1909927"/>
            <a:ext cx="0" cy="110030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75B239B-6EC6-42FD-55B4-EAE16DA01473}"/>
              </a:ext>
            </a:extLst>
          </p:cNvPr>
          <p:cNvSpPr txBox="1"/>
          <p:nvPr/>
        </p:nvSpPr>
        <p:spPr>
          <a:xfrm>
            <a:off x="2509111" y="3586340"/>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29" name="Straight Connector 28">
            <a:extLst>
              <a:ext uri="{FF2B5EF4-FFF2-40B4-BE49-F238E27FC236}">
                <a16:creationId xmlns:a16="http://schemas.microsoft.com/office/drawing/2014/main" id="{EA3A9301-4248-9A8E-DC7F-B627DCD3B1DE}"/>
              </a:ext>
            </a:extLst>
          </p:cNvPr>
          <p:cNvCxnSpPr>
            <a:cxnSpLocks/>
          </p:cNvCxnSpPr>
          <p:nvPr/>
        </p:nvCxnSpPr>
        <p:spPr>
          <a:xfrm flipV="1">
            <a:off x="2331291" y="1771080"/>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A446625-47CD-4731-D592-4FECF79778F9}"/>
              </a:ext>
            </a:extLst>
          </p:cNvPr>
          <p:cNvCxnSpPr>
            <a:cxnSpLocks/>
            <a:endCxn id="14" idx="0"/>
          </p:cNvCxnSpPr>
          <p:nvPr/>
        </p:nvCxnSpPr>
        <p:spPr>
          <a:xfrm>
            <a:off x="6512121" y="1732335"/>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A5F3422-1859-E2E4-39F1-25E9A0AA19A7}"/>
              </a:ext>
            </a:extLst>
          </p:cNvPr>
          <p:cNvCxnSpPr>
            <a:cxnSpLocks/>
          </p:cNvCxnSpPr>
          <p:nvPr/>
        </p:nvCxnSpPr>
        <p:spPr>
          <a:xfrm flipH="1" flipV="1">
            <a:off x="1923462" y="174191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F115F687-3B6E-8076-EE8E-26D9CC315A5F}"/>
              </a:ext>
            </a:extLst>
          </p:cNvPr>
          <p:cNvSpPr/>
          <p:nvPr/>
        </p:nvSpPr>
        <p:spPr>
          <a:xfrm>
            <a:off x="3845868" y="129394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4BFA63F0-E8D0-47E5-83DF-BA7825FAE400}"/>
              </a:ext>
            </a:extLst>
          </p:cNvPr>
          <p:cNvSpPr txBox="1"/>
          <p:nvPr/>
        </p:nvSpPr>
        <p:spPr>
          <a:xfrm>
            <a:off x="5561754" y="1343072"/>
            <a:ext cx="690349" cy="300082"/>
          </a:xfrm>
          <a:prstGeom prst="rect">
            <a:avLst/>
          </a:prstGeom>
          <a:noFill/>
        </p:spPr>
        <p:txBody>
          <a:bodyPr wrap="square" rtlCol="0">
            <a:spAutoFit/>
          </a:bodyPr>
          <a:lstStyle/>
          <a:p>
            <a:r>
              <a:rPr lang="en-GB" sz="1350" dirty="0"/>
              <a:t>:Broker</a:t>
            </a:r>
          </a:p>
        </p:txBody>
      </p:sp>
      <p:sp>
        <p:nvSpPr>
          <p:cNvPr id="74" name="TextBox 73">
            <a:extLst>
              <a:ext uri="{FF2B5EF4-FFF2-40B4-BE49-F238E27FC236}">
                <a16:creationId xmlns:a16="http://schemas.microsoft.com/office/drawing/2014/main" id="{3E4B1C9D-BFC8-C17B-B069-443CAD4697FC}"/>
              </a:ext>
            </a:extLst>
          </p:cNvPr>
          <p:cNvSpPr txBox="1"/>
          <p:nvPr/>
        </p:nvSpPr>
        <p:spPr>
          <a:xfrm>
            <a:off x="934375" y="4733751"/>
            <a:ext cx="7183120" cy="1077218"/>
          </a:xfrm>
          <a:prstGeom prst="rect">
            <a:avLst/>
          </a:prstGeom>
          <a:noFill/>
        </p:spPr>
        <p:txBody>
          <a:bodyPr wrap="square" rtlCol="0">
            <a:spAutoFit/>
          </a:bodyPr>
          <a:lstStyle/>
          <a:p>
            <a:r>
              <a:rPr lang="en-GB" sz="1600" b="1" dirty="0">
                <a:latin typeface="Chalkboard" panose="03050602040202020205" pitchFamily="66" charset="77"/>
              </a:rPr>
              <a:t>Saga over Orchestration</a:t>
            </a:r>
            <a:r>
              <a:rPr lang="en-GB" sz="1600" dirty="0">
                <a:latin typeface="Chalkboard" panose="03050602040202020205" pitchFamily="66" charset="77"/>
              </a:rPr>
              <a:t>: with either Fault Triggers Message, or Fault Replaces Message, we can propagate errors back up the chain. This provides a simple model for flowing an error – I know how to deal with errors in the operation I invoked, and the chain reverses the operation.</a:t>
            </a:r>
          </a:p>
        </p:txBody>
      </p:sp>
      <p:cxnSp>
        <p:nvCxnSpPr>
          <p:cNvPr id="19" name="Straight Arrow Connector 18">
            <a:extLst>
              <a:ext uri="{FF2B5EF4-FFF2-40B4-BE49-F238E27FC236}">
                <a16:creationId xmlns:a16="http://schemas.microsoft.com/office/drawing/2014/main" id="{C81666E9-0300-EE7A-57A8-7370A804D016}"/>
              </a:ext>
            </a:extLst>
          </p:cNvPr>
          <p:cNvCxnSpPr>
            <a:cxnSpLocks/>
          </p:cNvCxnSpPr>
          <p:nvPr/>
        </p:nvCxnSpPr>
        <p:spPr>
          <a:xfrm flipH="1">
            <a:off x="2547063" y="3987371"/>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0C4D304-EEC3-C232-5E87-37A0528FC724}"/>
              </a:ext>
            </a:extLst>
          </p:cNvPr>
          <p:cNvSpPr/>
          <p:nvPr/>
        </p:nvSpPr>
        <p:spPr>
          <a:xfrm>
            <a:off x="1317396" y="1662919"/>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21" name="Rectangle 20">
            <a:extLst>
              <a:ext uri="{FF2B5EF4-FFF2-40B4-BE49-F238E27FC236}">
                <a16:creationId xmlns:a16="http://schemas.microsoft.com/office/drawing/2014/main" id="{E4FFF9C4-6C0E-7866-F78D-8FACF233578E}"/>
              </a:ext>
            </a:extLst>
          </p:cNvPr>
          <p:cNvSpPr/>
          <p:nvPr/>
        </p:nvSpPr>
        <p:spPr>
          <a:xfrm>
            <a:off x="3245980" y="3042830"/>
            <a:ext cx="967520"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In-Only</a:t>
            </a:r>
          </a:p>
        </p:txBody>
      </p:sp>
      <p:sp>
        <p:nvSpPr>
          <p:cNvPr id="22" name="Rectangle 21">
            <a:extLst>
              <a:ext uri="{FF2B5EF4-FFF2-40B4-BE49-F238E27FC236}">
                <a16:creationId xmlns:a16="http://schemas.microsoft.com/office/drawing/2014/main" id="{5977918E-CFC5-2794-EAE8-250B3804FF8E}"/>
              </a:ext>
            </a:extLst>
          </p:cNvPr>
          <p:cNvSpPr/>
          <p:nvPr/>
        </p:nvSpPr>
        <p:spPr>
          <a:xfrm>
            <a:off x="2992022" y="2561954"/>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23" name="TextBox 22">
            <a:extLst>
              <a:ext uri="{FF2B5EF4-FFF2-40B4-BE49-F238E27FC236}">
                <a16:creationId xmlns:a16="http://schemas.microsoft.com/office/drawing/2014/main" id="{5384A433-58D7-979B-B731-E673532BF3D5}"/>
              </a:ext>
            </a:extLst>
          </p:cNvPr>
          <p:cNvSpPr txBox="1"/>
          <p:nvPr/>
        </p:nvSpPr>
        <p:spPr>
          <a:xfrm>
            <a:off x="4878490" y="3531621"/>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26" name="TextBox 25">
            <a:extLst>
              <a:ext uri="{FF2B5EF4-FFF2-40B4-BE49-F238E27FC236}">
                <a16:creationId xmlns:a16="http://schemas.microsoft.com/office/drawing/2014/main" id="{759C908F-75AF-F562-F825-32BC5FC6FB76}"/>
              </a:ext>
            </a:extLst>
          </p:cNvPr>
          <p:cNvSpPr txBox="1"/>
          <p:nvPr/>
        </p:nvSpPr>
        <p:spPr>
          <a:xfrm rot="5400000">
            <a:off x="5922706" y="2465193"/>
            <a:ext cx="1642142" cy="253916"/>
          </a:xfrm>
          <a:prstGeom prst="rect">
            <a:avLst/>
          </a:prstGeom>
          <a:noFill/>
        </p:spPr>
        <p:txBody>
          <a:bodyPr wrap="square" rtlCol="0">
            <a:spAutoFit/>
          </a:bodyPr>
          <a:lstStyle/>
          <a:p>
            <a:r>
              <a:rPr lang="en-GB" sz="1050" dirty="0">
                <a:solidFill>
                  <a:srgbClr val="FF0000"/>
                </a:solidFill>
              </a:rPr>
              <a:t>1.8 goods not shipped()</a:t>
            </a:r>
          </a:p>
        </p:txBody>
      </p:sp>
      <p:sp>
        <p:nvSpPr>
          <p:cNvPr id="28" name="Rectangle 27">
            <a:extLst>
              <a:ext uri="{FF2B5EF4-FFF2-40B4-BE49-F238E27FC236}">
                <a16:creationId xmlns:a16="http://schemas.microsoft.com/office/drawing/2014/main" id="{1A4E7EE4-E349-073F-A636-32AD95C32AA6}"/>
              </a:ext>
            </a:extLst>
          </p:cNvPr>
          <p:cNvSpPr/>
          <p:nvPr/>
        </p:nvSpPr>
        <p:spPr>
          <a:xfrm>
            <a:off x="5397971" y="3010233"/>
            <a:ext cx="9884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In-Only</a:t>
            </a:r>
          </a:p>
        </p:txBody>
      </p:sp>
      <p:sp>
        <p:nvSpPr>
          <p:cNvPr id="31" name="Rectangle 30">
            <a:extLst>
              <a:ext uri="{FF2B5EF4-FFF2-40B4-BE49-F238E27FC236}">
                <a16:creationId xmlns:a16="http://schemas.microsoft.com/office/drawing/2014/main" id="{E037D2E5-3CBA-B7D5-1B1C-1250C6B14327}"/>
              </a:ext>
            </a:extLst>
          </p:cNvPr>
          <p:cNvSpPr/>
          <p:nvPr/>
        </p:nvSpPr>
        <p:spPr>
          <a:xfrm>
            <a:off x="7124650" y="1751451"/>
            <a:ext cx="992845"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cxnSp>
        <p:nvCxnSpPr>
          <p:cNvPr id="32" name="Straight Arrow Connector 31">
            <a:extLst>
              <a:ext uri="{FF2B5EF4-FFF2-40B4-BE49-F238E27FC236}">
                <a16:creationId xmlns:a16="http://schemas.microsoft.com/office/drawing/2014/main" id="{60B14116-0797-8FE5-1766-E9D20B3E3626}"/>
              </a:ext>
            </a:extLst>
          </p:cNvPr>
          <p:cNvCxnSpPr>
            <a:cxnSpLocks/>
          </p:cNvCxnSpPr>
          <p:nvPr/>
        </p:nvCxnSpPr>
        <p:spPr>
          <a:xfrm flipH="1">
            <a:off x="4974648" y="3840256"/>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3CEE906-0788-5781-2A3E-2C8080C1970D}"/>
              </a:ext>
            </a:extLst>
          </p:cNvPr>
          <p:cNvSpPr/>
          <p:nvPr/>
        </p:nvSpPr>
        <p:spPr>
          <a:xfrm>
            <a:off x="5367518" y="3994593"/>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cxnSp>
        <p:nvCxnSpPr>
          <p:cNvPr id="34" name="Straight Arrow Connector 33">
            <a:extLst>
              <a:ext uri="{FF2B5EF4-FFF2-40B4-BE49-F238E27FC236}">
                <a16:creationId xmlns:a16="http://schemas.microsoft.com/office/drawing/2014/main" id="{162A1A5A-9B54-C5DD-F0E1-9D454D075063}"/>
              </a:ext>
            </a:extLst>
          </p:cNvPr>
          <p:cNvCxnSpPr>
            <a:cxnSpLocks/>
          </p:cNvCxnSpPr>
          <p:nvPr/>
        </p:nvCxnSpPr>
        <p:spPr>
          <a:xfrm flipH="1" flipV="1">
            <a:off x="6950184" y="2161548"/>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098BC07-617D-2DCE-46F5-AB4F0ED040EE}"/>
              </a:ext>
            </a:extLst>
          </p:cNvPr>
          <p:cNvSpPr/>
          <p:nvPr/>
        </p:nvSpPr>
        <p:spPr>
          <a:xfrm>
            <a:off x="6476364" y="784931"/>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38" name="Rectangle 37">
            <a:extLst>
              <a:ext uri="{FF2B5EF4-FFF2-40B4-BE49-F238E27FC236}">
                <a16:creationId xmlns:a16="http://schemas.microsoft.com/office/drawing/2014/main" id="{BE409EAB-5AF2-9864-C0E2-E2699C7BCF7E}"/>
              </a:ext>
            </a:extLst>
          </p:cNvPr>
          <p:cNvSpPr/>
          <p:nvPr/>
        </p:nvSpPr>
        <p:spPr>
          <a:xfrm>
            <a:off x="822807" y="875520"/>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Tree>
    <p:extLst>
      <p:ext uri="{BB962C8B-B14F-4D97-AF65-F5344CB8AC3E}">
        <p14:creationId xmlns:p14="http://schemas.microsoft.com/office/powerpoint/2010/main" val="39021553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2AF7E7-4E20-38DB-C782-E71061192FC0}"/>
              </a:ext>
            </a:extLst>
          </p:cNvPr>
          <p:cNvSpPr>
            <a:spLocks noGrp="1"/>
          </p:cNvSpPr>
          <p:nvPr>
            <p:ph type="sldNum" sz="quarter" idx="12"/>
          </p:nvPr>
        </p:nvSpPr>
        <p:spPr/>
        <p:txBody>
          <a:bodyPr/>
          <a:lstStyle/>
          <a:p>
            <a:fld id="{867D4A06-35AE-BD4A-84A9-613A26F3D41D}" type="slidenum">
              <a:rPr lang="en-US" smtClean="0"/>
              <a:pPr/>
              <a:t>77</a:t>
            </a:fld>
            <a:endParaRPr lang="en-US"/>
          </a:p>
        </p:txBody>
      </p:sp>
      <p:sp>
        <p:nvSpPr>
          <p:cNvPr id="3" name="Google Shape;104;p25">
            <a:extLst>
              <a:ext uri="{FF2B5EF4-FFF2-40B4-BE49-F238E27FC236}">
                <a16:creationId xmlns:a16="http://schemas.microsoft.com/office/drawing/2014/main" id="{53CC0910-2890-9267-6AF2-1C34AC8918F5}"/>
              </a:ext>
            </a:extLst>
          </p:cNvPr>
          <p:cNvSpPr txBox="1"/>
          <p:nvPr/>
        </p:nvSpPr>
        <p:spPr>
          <a:xfrm>
            <a:off x="-10048"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(Routing Slip)</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9DB65124-0CD9-62B2-EF19-1A1D267AC560}"/>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93A2B829-C855-509F-B13C-A62D9A96D6B9}"/>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1373A17-588D-6F17-461E-C2CA199811DF}"/>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FB6F16B3-4073-0825-E099-32DBC157707B}"/>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3CD25F02-762C-62B4-AACF-9CB67C7D9A98}"/>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07389466-10B3-F428-5274-04AE56E61046}"/>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62BFEFB0-9C81-5FB6-9B63-1FF0798FC00A}"/>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FB6D66EA-4F62-D899-C8E9-91F08E317DDF}"/>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E62744A-35E1-3E5E-7931-7359F82B2F78}"/>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D7A175B3-9C57-5526-A6AF-8290D3E739BF}"/>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B5407980-60E7-0A4E-BBA7-0AFD17C2AFC5}"/>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28BCB921-46B2-F02C-E17E-87EA5C9B64DA}"/>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9AF405D7-D91F-CFDA-01E1-E85AF7488928}"/>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04F4D67-9739-470E-6258-6D3E4CB0DC3F}"/>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5F9C83DF-4194-64DB-D1C6-259DBB75D476}"/>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230C263F-6322-0D24-7BD7-299A1BFFCFEF}"/>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FAD8E8-C82B-D0FD-A383-05405072A350}"/>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E3A20756-895E-605D-CD6C-01AF15653E9B}"/>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C2AC3B9-2A02-FDB9-370A-61AEDF86F7E2}"/>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CBA0CD6-0215-86BB-0900-2A03F043021D}"/>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B5B5CFB8-754C-B553-22DB-64CA16851659}"/>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A0C4D91-751B-ED0B-CF58-D191841D7F01}"/>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7E2AB9EF-6DE9-4367-3C21-9CCFD493FCE0}"/>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B6565455-71AA-684F-72A5-B05D33FB3BB0}"/>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3250DE37-FA69-EC5D-5237-9BDF413B1AD3}"/>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418E894-A3EA-EF18-175B-3C71B20F4D3D}"/>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B13C56E-FC30-30EF-14DB-F3E03150AE78}"/>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B04FC58-5A98-688F-C971-996B8B84B783}"/>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8535917-54C8-838A-9723-100970D246D6}"/>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request contains the steps of the workflow. Normally these are the operations that the message should do next and an indicator a step is complete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B56CED9D-F6F5-2AE1-D9E8-83737BF0FA57}"/>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271A9555-6D2B-EC38-16FF-8FF8D375E0E2}"/>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CF5BF031-E583-DC7B-9350-0B6C85732F96}"/>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47B85801-7F66-E1E4-605B-9D8CA01CCC1F}"/>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F6057456-2891-F5EB-EE91-2680E3599FF9}"/>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5A2ED0B-F420-BB2E-78C6-7E60911F4D2E}"/>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E3D6D9F-ABB8-1720-84BF-0588EF549335}"/>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2FA3678-90DF-A8BD-F5DE-DFD03B2C266D}"/>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078ACCC-93F7-B0BD-9C88-501445CEA1DD}"/>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7B61136-3556-012A-AB35-D4653B7F46B5}"/>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76FE964-5D8F-E778-A517-B40DB7859617}"/>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Responsibility and Causality</a:t>
            </a:r>
            <a:r>
              <a:rPr lang="en-GB" sz="14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Tree>
    <p:extLst>
      <p:ext uri="{BB962C8B-B14F-4D97-AF65-F5344CB8AC3E}">
        <p14:creationId xmlns:p14="http://schemas.microsoft.com/office/powerpoint/2010/main" val="290947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P spid="44" grpId="0"/>
      <p:bldP spid="45" grpId="0"/>
      <p:bldP spid="46" grpId="0"/>
      <p:bldP spid="6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AF4F9-805E-7F99-269A-BE88AD20101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4FB88C-5F0B-13B5-23C0-8424B55DAD74}"/>
              </a:ext>
            </a:extLst>
          </p:cNvPr>
          <p:cNvSpPr>
            <a:spLocks noGrp="1"/>
          </p:cNvSpPr>
          <p:nvPr>
            <p:ph type="sldNum" sz="quarter" idx="12"/>
          </p:nvPr>
        </p:nvSpPr>
        <p:spPr/>
        <p:txBody>
          <a:bodyPr/>
          <a:lstStyle/>
          <a:p>
            <a:fld id="{867D4A06-35AE-BD4A-84A9-613A26F3D41D}" type="slidenum">
              <a:rPr lang="en-US" smtClean="0"/>
              <a:pPr/>
              <a:t>78</a:t>
            </a:fld>
            <a:endParaRPr lang="en-US"/>
          </a:p>
        </p:txBody>
      </p:sp>
      <p:sp>
        <p:nvSpPr>
          <p:cNvPr id="3" name="Google Shape;104;p25">
            <a:extLst>
              <a:ext uri="{FF2B5EF4-FFF2-40B4-BE49-F238E27FC236}">
                <a16:creationId xmlns:a16="http://schemas.microsoft.com/office/drawing/2014/main" id="{A6C1B8A9-615B-755A-1CBC-C09175D45BBA}"/>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(Routing Slip)</a:t>
            </a:r>
          </a:p>
        </p:txBody>
      </p:sp>
      <p:sp>
        <p:nvSpPr>
          <p:cNvPr id="4" name="Rounded Rectangle 3">
            <a:extLst>
              <a:ext uri="{FF2B5EF4-FFF2-40B4-BE49-F238E27FC236}">
                <a16:creationId xmlns:a16="http://schemas.microsoft.com/office/drawing/2014/main" id="{7EFED2A4-02DC-3C31-FFC2-C6727B9C640F}"/>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7E5441A8-D5C9-9370-48B7-08D62204FC3B}"/>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DAA4290-36F2-51AC-E6C2-21FA9E2D29B9}"/>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330B5FBC-1E60-65F0-1888-0978A15E211A}"/>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BF305AA7-548B-965E-C33C-9DD6AB70C84D}"/>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FDB5A2EF-2423-CFDD-064F-D458B22E544E}"/>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CE652180-9FC6-B747-27AC-C2F66823466C}"/>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14BDEB56-9A25-BDA0-27A8-4A06FC41BAB9}"/>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548A20D0-E5F1-4776-30B7-4C3BD7D63F2C}"/>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9322B8BD-37CF-168C-D927-3F698946C73B}"/>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07D3B5F6-9243-A41C-5680-33377D2BBC69}"/>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08EF6DE-628F-E20B-ABD8-BEC791AE2BFE}"/>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CABED552-76D4-8C28-83D4-F5EB6571BCB1}"/>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3546985-67BC-EA78-326D-3F09F75BF343}"/>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13DA5865-872B-A244-C676-589CFB2B719B}"/>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DB9FC92F-2103-4710-10BA-36E641EC2CA2}"/>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4D2CBFE-C8FF-AA86-D8DC-C0A55F0302C0}"/>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8FBF913D-3839-74B9-628A-3201C43E39E0}"/>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459D86-2474-7A80-12E1-F05C89DBC676}"/>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1A0CBBB-5F6E-4D2F-32D3-206BB93950ED}"/>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1A90CA83-38A2-9414-F8F2-833A2DDF3174}"/>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26A65A4-67F6-549B-F648-BFB5145FCA44}"/>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2E76B320-AA0F-3214-231B-750C43F80080}"/>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0CAA9FBF-7104-8209-0679-7067C6FD3347}"/>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200BDE97-54DE-0BDE-7AE6-E5B993F02CF3}"/>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606F3F-0D5C-29B0-C933-7B59E6E9C1BD}"/>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8D2D948-DD08-6E9F-5AB6-827715736EF5}"/>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5276C17-235A-0E1A-E955-3761AEA0BE69}"/>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4103317-78BE-B6C1-E88D-8A060C0436D2}"/>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Control</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initiator can choose the steps in the </a:t>
            </a:r>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and thus the flow. The point of the Routing Slip though is that the steps do not then make routing choices, but follow the planned route.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C757981E-D13B-23AC-6578-8C78BAFF62A1}"/>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E74C71A-1087-7CF4-ED19-6E23FBD91B70}"/>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826E06EE-86C1-36C0-6F4C-9FEB4B98B4E3}"/>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14E6E121-F195-D384-F1DC-DCC8034C0DFC}"/>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AF5012BC-D508-A00E-E361-965A3F0ABD3D}"/>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0B0C1DB-63BB-0508-5D71-6728AE43C03E}"/>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CCCECF3-5F50-C5D1-93F5-6013976DCC3D}"/>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AE083E9-7D3B-4582-5D0A-7C87C82D413E}"/>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270C8F8-CC5D-A1D3-5C86-ADBE4099A971}"/>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53272B5-C84E-02D2-C04E-ECB6FFE3E91D}"/>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7E66C38-9B29-93D1-44DD-BA4DDCC9D9E9}"/>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Coupling</a:t>
            </a:r>
            <a:r>
              <a:rPr lang="en-GB" sz="1400" dirty="0">
                <a:latin typeface="Chalkboard" panose="03050602040202020205" pitchFamily="66" charset="77"/>
              </a:rPr>
              <a:t>: usually we rely on message as the engine of application state here, because we don’t want to know how to compose a message for the next step, just pass it on. This leads to increased stamp coupling</a:t>
            </a:r>
          </a:p>
        </p:txBody>
      </p:sp>
    </p:spTree>
    <p:extLst>
      <p:ext uri="{BB962C8B-B14F-4D97-AF65-F5344CB8AC3E}">
        <p14:creationId xmlns:p14="http://schemas.microsoft.com/office/powerpoint/2010/main" val="400997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5C0AA-0942-3E94-E6AE-0188DEB8F2A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115018-3CC0-71C5-9A1A-FF1213C6CDD4}"/>
              </a:ext>
            </a:extLst>
          </p:cNvPr>
          <p:cNvSpPr>
            <a:spLocks noGrp="1"/>
          </p:cNvSpPr>
          <p:nvPr>
            <p:ph type="sldNum" sz="quarter" idx="12"/>
          </p:nvPr>
        </p:nvSpPr>
        <p:spPr/>
        <p:txBody>
          <a:bodyPr/>
          <a:lstStyle/>
          <a:p>
            <a:fld id="{867D4A06-35AE-BD4A-84A9-613A26F3D41D}" type="slidenum">
              <a:rPr lang="en-US" smtClean="0"/>
              <a:pPr/>
              <a:t>79</a:t>
            </a:fld>
            <a:endParaRPr lang="en-US"/>
          </a:p>
        </p:txBody>
      </p:sp>
      <p:sp>
        <p:nvSpPr>
          <p:cNvPr id="3" name="Google Shape;104;p25">
            <a:extLst>
              <a:ext uri="{FF2B5EF4-FFF2-40B4-BE49-F238E27FC236}">
                <a16:creationId xmlns:a16="http://schemas.microsoft.com/office/drawing/2014/main" id="{92EA1486-93D3-A76D-8278-411ABEF8ECF5}"/>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(Routing Slip)</a:t>
            </a:r>
          </a:p>
        </p:txBody>
      </p:sp>
      <p:sp>
        <p:nvSpPr>
          <p:cNvPr id="4" name="Rounded Rectangle 3">
            <a:extLst>
              <a:ext uri="{FF2B5EF4-FFF2-40B4-BE49-F238E27FC236}">
                <a16:creationId xmlns:a16="http://schemas.microsoft.com/office/drawing/2014/main" id="{9523B696-6D19-4071-59E5-1DA551EB01A1}"/>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76B0AECE-0379-D590-E60B-84C98FE35C24}"/>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63C0E87-EC61-9235-4B17-A0A4A5E3F44C}"/>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6F8CD0B4-ED9B-555D-5AAB-BD5AE4A4ADD5}"/>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2E80AB7-6D5F-4B22-D38D-D2323A818F14}"/>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E776BF9A-25E6-9FB7-1647-91931F214CBF}"/>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27122EC2-AAD4-3F71-8FD4-E663EA032EB4}"/>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EF0E858C-AD3D-A707-6E90-A5C5BA25090A}"/>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D9BB5BA0-9CA4-9135-1C24-2AA2D9961F59}"/>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76B031EF-F3D5-D8BD-8E76-59A1A1718FE2}"/>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BE4ED-4C31-BA98-5E81-91DFA2851DD4}"/>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3FB6D3C0-5353-9C4D-66A9-3A6B89D792BB}"/>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4E37FD84-AE19-A86B-D46C-12F62BA2D3AF}"/>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D613197-A5A2-51DB-C7F1-ED76D4224C72}"/>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794C1F34-4AE8-E79B-A6F5-207074D2F59D}"/>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B21D6BAF-7A06-F687-51EB-8477B89434BF}"/>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34D1919-069B-2E35-A6F2-15C8F92C9C68}"/>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FAA30EDF-48DE-9017-E10C-3FE7E0FF54E2}"/>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163F3D7-7260-13EA-5FE3-B30AD864B793}"/>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AD5AC20-F1D5-6CE8-8222-8D5E1F1C5324}"/>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662F53E9-0318-91CF-46C9-4E8B49273E9C}"/>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AF59F3-8CB6-5C34-BC64-3DD44F6EED01}"/>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C4B51613-A3B5-6C27-D1FE-B2CC07C11CAC}"/>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C03F20FA-3D4F-6D69-8A1D-618E29F1581D}"/>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D09C6315-93A2-4E04-85DC-DFC88EA7DBCA}"/>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DEB85C-5A0E-617F-426A-FEAA631C16C7}"/>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1ABE4B-D34F-5839-959A-F28AAD890F90}"/>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88F10A-9F6A-88AD-909B-C3BFDE18FF3D}"/>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140B177-43FE-099E-90BA-1A25CD42B91A}"/>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rPr>
              <a:t>Saga</a:t>
            </a:r>
            <a:r>
              <a:rPr lang="en-GB" sz="1400" dirty="0">
                <a:latin typeface="Chalkboard" panose="03050602040202020205" pitchFamily="66" charset="77"/>
              </a:rPr>
              <a:t>, there is a business transaction, in this example: if picking or shipping fails, we need to refund the customer. The transaction requires that we roll back steps that have already been completed i.e. we reverse the flow.</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4AEDC37C-BDA8-7CDA-A6D7-B074E42F06A8}"/>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2DCB1022-ACC8-5EBE-09BD-BF6EE61F0F0C}"/>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0CBFD306-2F24-6E57-6D3B-0E35DEEB0A07}"/>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4E286A2C-8330-A2D7-D34A-27C536FECFB8}"/>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70C4545D-E6BA-FD4E-6814-EAA82F06675A}"/>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386869-5D7F-EB51-AEE4-CD1A15859DDA}"/>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C296328-0432-1716-86D8-838684A206F6}"/>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CA087FE-36A1-E0DA-8758-87765BA406C7}"/>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7C7CC89-92F8-4198-F2D5-BEA1AE6D9CEC}"/>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E02D199-C7A7-87BF-299F-29968C0EBEFF}"/>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76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9778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Tree>
    <p:extLst>
      <p:ext uri="{BB962C8B-B14F-4D97-AF65-F5344CB8AC3E}">
        <p14:creationId xmlns:p14="http://schemas.microsoft.com/office/powerpoint/2010/main" val="251082384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EBECF-6F6E-9DF9-4F04-0C99A9346CC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2233FA-A76E-DDC5-D6E1-73C896F7BE22}"/>
              </a:ext>
            </a:extLst>
          </p:cNvPr>
          <p:cNvSpPr>
            <a:spLocks noGrp="1"/>
          </p:cNvSpPr>
          <p:nvPr>
            <p:ph type="sldNum" sz="quarter" idx="12"/>
          </p:nvPr>
        </p:nvSpPr>
        <p:spPr/>
        <p:txBody>
          <a:bodyPr/>
          <a:lstStyle/>
          <a:p>
            <a:fld id="{867D4A06-35AE-BD4A-84A9-613A26F3D41D}" type="slidenum">
              <a:rPr lang="en-US" smtClean="0"/>
              <a:pPr/>
              <a:t>80</a:t>
            </a:fld>
            <a:endParaRPr lang="en-US"/>
          </a:p>
        </p:txBody>
      </p:sp>
      <p:sp>
        <p:nvSpPr>
          <p:cNvPr id="3" name="Google Shape;104;p25">
            <a:extLst>
              <a:ext uri="{FF2B5EF4-FFF2-40B4-BE49-F238E27FC236}">
                <a16:creationId xmlns:a16="http://schemas.microsoft.com/office/drawing/2014/main" id="{71940144-F2F9-5BAD-BDBF-7BE187423FDD}"/>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(Routing Slip)</a:t>
            </a:r>
          </a:p>
        </p:txBody>
      </p:sp>
      <p:sp>
        <p:nvSpPr>
          <p:cNvPr id="4" name="Rounded Rectangle 3">
            <a:extLst>
              <a:ext uri="{FF2B5EF4-FFF2-40B4-BE49-F238E27FC236}">
                <a16:creationId xmlns:a16="http://schemas.microsoft.com/office/drawing/2014/main" id="{51AF745E-A9E5-2CCA-CFF3-2B40861FAAF5}"/>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04DEA82B-1A16-7BCF-E39E-9687BE690014}"/>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AD6E4F4-DEEB-A063-7F04-7D12917F38E6}"/>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C81A0D3F-EA04-DC7E-1101-05D1BE8DA0DC}"/>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C0D74D32-1376-BFDA-F74E-0985E03B30F5}"/>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612DA8C5-4FDC-9CA2-1DAA-9FBECDE5601B}"/>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B3D91041-F548-2284-00FC-3231DE1D34C5}"/>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0D772F99-48B7-EB36-69A3-D46EC9A9A4EB}"/>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C459BE3A-F17E-D199-8221-61147EBDCC53}"/>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B6EF9AF9-1891-3C1F-098E-1FE6859FEDB2}"/>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F3F8BEF4-47AF-22E8-4F0D-2767E69E5B65}"/>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234EBDC6-47EA-97C3-F06D-356602D69F82}"/>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E9697197-864C-C332-E8C9-1237EA4ED13D}"/>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F869796-3EEE-31AD-2181-BFC55527EFE0}"/>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7A81A1-9DB9-E82E-681A-03C5C7C303EB}"/>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5785D4-FAAF-AC41-67FA-DE7844C66FC8}"/>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FE4ACD3A-6B7E-59CB-867B-D2A102A89A65}"/>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70F5DDFD-2F4E-2F94-B6E7-FF90916126F0}"/>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sp>
        <p:nvSpPr>
          <p:cNvPr id="43" name="Rounded Rectangle 42">
            <a:extLst>
              <a:ext uri="{FF2B5EF4-FFF2-40B4-BE49-F238E27FC236}">
                <a16:creationId xmlns:a16="http://schemas.microsoft.com/office/drawing/2014/main" id="{82E018DA-3235-E17F-C9C5-A2F53AA7B845}"/>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48442AC-76ED-841B-F76A-267BFC93A942}"/>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664E60AD-AE0E-B33D-354C-B0CDB5349FC1}"/>
              </a:ext>
            </a:extLst>
          </p:cNvPr>
          <p:cNvSpPr txBox="1"/>
          <p:nvPr/>
        </p:nvSpPr>
        <p:spPr>
          <a:xfrm>
            <a:off x="613671" y="4931379"/>
            <a:ext cx="1244572" cy="276999"/>
          </a:xfrm>
          <a:prstGeom prst="rect">
            <a:avLst/>
          </a:prstGeom>
          <a:noFill/>
        </p:spPr>
        <p:txBody>
          <a:bodyPr wrap="square" rtlCol="0">
            <a:spAutoFit/>
          </a:bodyPr>
          <a:lstStyle/>
          <a:p>
            <a:r>
              <a:rPr lang="en-US" sz="1200" dirty="0">
                <a:solidFill>
                  <a:srgbClr val="FF0000"/>
                </a:solidFill>
              </a:rPr>
              <a:t>Steps[1..n]</a:t>
            </a:r>
          </a:p>
        </p:txBody>
      </p:sp>
      <p:sp>
        <p:nvSpPr>
          <p:cNvPr id="46" name="TextBox 45">
            <a:extLst>
              <a:ext uri="{FF2B5EF4-FFF2-40B4-BE49-F238E27FC236}">
                <a16:creationId xmlns:a16="http://schemas.microsoft.com/office/drawing/2014/main" id="{D8890301-199C-A172-9C42-7D2ACF67EC5D}"/>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DBAA0B69-FD5B-09F4-9FF8-9319BF5EEE57}"/>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B20320-4CE9-E3F6-F2FE-7D74E23939C3}"/>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6BA4579-5DEB-7757-B24C-36FE05E9C7B6}"/>
              </a:ext>
            </a:extLst>
          </p:cNvPr>
          <p:cNvCxnSpPr>
            <a:cxnSpLocks/>
            <a:stCxn id="43" idx="0"/>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1642643-D30C-9143-2D0B-9B4AD26636D6}"/>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B82599-A6C3-16F0-37A2-F534BF1E438B}"/>
              </a:ext>
            </a:extLst>
          </p:cNvPr>
          <p:cNvCxnSpPr>
            <a:cxnSpLocks/>
            <a:stCxn id="43" idx="0"/>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2012AD2-E2A9-98A4-0165-94F0900372F8}"/>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6DC1D24-7B2A-5F7B-4310-18A1CFF90D62}"/>
              </a:ext>
            </a:extLst>
          </p:cNvPr>
          <p:cNvSpPr txBox="1"/>
          <p:nvPr/>
        </p:nvSpPr>
        <p:spPr>
          <a:xfrm>
            <a:off x="2517478" y="4864133"/>
            <a:ext cx="5630990" cy="954107"/>
          </a:xfrm>
          <a:prstGeom prst="rect">
            <a:avLst/>
          </a:prstGeom>
          <a:noFill/>
        </p:spPr>
        <p:txBody>
          <a:bodyPr wrap="square" rtlCol="0">
            <a:spAutoFit/>
          </a:bodyPr>
          <a:lstStyle/>
          <a:p>
            <a:r>
              <a:rPr lang="en-GB" sz="1400" b="1" dirty="0">
                <a:latin typeface="Chalkboard" panose="03050602040202020205" pitchFamily="66" charset="77"/>
              </a:rPr>
              <a:t>Saga over Orchestration</a:t>
            </a:r>
            <a:r>
              <a:rPr lang="en-GB" sz="1400" dirty="0">
                <a:latin typeface="Chalkboard" panose="03050602040202020205" pitchFamily="66" charset="77"/>
              </a:rPr>
              <a:t>: with Fault Triggers Message, or Fault Replaces Message, we can propagate errors back up the chain. The error path is coded into the Routing Slip, for every step that could fail, there must be an error step to take next.</a:t>
            </a:r>
          </a:p>
        </p:txBody>
      </p:sp>
      <p:sp>
        <p:nvSpPr>
          <p:cNvPr id="48" name="TextBox 47">
            <a:extLst>
              <a:ext uri="{FF2B5EF4-FFF2-40B4-BE49-F238E27FC236}">
                <a16:creationId xmlns:a16="http://schemas.microsoft.com/office/drawing/2014/main" id="{3E3D1CE0-C901-127F-24E5-4F56FABD632A}"/>
              </a:ext>
            </a:extLst>
          </p:cNvPr>
          <p:cNvSpPr txBox="1"/>
          <p:nvPr/>
        </p:nvSpPr>
        <p:spPr>
          <a:xfrm rot="16200000">
            <a:off x="1877394" y="2007177"/>
            <a:ext cx="1610261" cy="253916"/>
          </a:xfrm>
          <a:prstGeom prst="rect">
            <a:avLst/>
          </a:prstGeom>
          <a:noFill/>
        </p:spPr>
        <p:txBody>
          <a:bodyPr wrap="square" rtlCol="0">
            <a:spAutoFit/>
          </a:bodyPr>
          <a:lstStyle/>
          <a:p>
            <a:r>
              <a:rPr lang="en-GB" sz="1050" dirty="0">
                <a:solidFill>
                  <a:srgbClr val="FF0000"/>
                </a:solidFill>
              </a:rPr>
              <a:t>1.2 payment made()</a:t>
            </a:r>
          </a:p>
        </p:txBody>
      </p:sp>
      <p:cxnSp>
        <p:nvCxnSpPr>
          <p:cNvPr id="49" name="Straight Arrow Connector 48">
            <a:extLst>
              <a:ext uri="{FF2B5EF4-FFF2-40B4-BE49-F238E27FC236}">
                <a16:creationId xmlns:a16="http://schemas.microsoft.com/office/drawing/2014/main" id="{6FA29C51-D283-15A0-8BCF-B4E779334FC5}"/>
              </a:ext>
            </a:extLst>
          </p:cNvPr>
          <p:cNvCxnSpPr>
            <a:cxnSpLocks/>
          </p:cNvCxnSpPr>
          <p:nvPr/>
        </p:nvCxnSpPr>
        <p:spPr>
          <a:xfrm>
            <a:off x="2894465" y="1808363"/>
            <a:ext cx="0" cy="10288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664C55F-C02C-A475-69DB-2087DFD9ECAB}"/>
              </a:ext>
            </a:extLst>
          </p:cNvPr>
          <p:cNvSpPr txBox="1"/>
          <p:nvPr/>
        </p:nvSpPr>
        <p:spPr>
          <a:xfrm>
            <a:off x="2987303" y="3400979"/>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52" name="Straight Arrow Connector 51">
            <a:extLst>
              <a:ext uri="{FF2B5EF4-FFF2-40B4-BE49-F238E27FC236}">
                <a16:creationId xmlns:a16="http://schemas.microsoft.com/office/drawing/2014/main" id="{9969FA17-A0E8-12D8-F379-AF64D5131C66}"/>
              </a:ext>
            </a:extLst>
          </p:cNvPr>
          <p:cNvCxnSpPr>
            <a:cxnSpLocks/>
          </p:cNvCxnSpPr>
          <p:nvPr/>
        </p:nvCxnSpPr>
        <p:spPr>
          <a:xfrm flipH="1">
            <a:off x="3025255" y="3802010"/>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2690C75-A2FA-3E3A-91E7-FF719FF4ECC6}"/>
              </a:ext>
            </a:extLst>
          </p:cNvPr>
          <p:cNvSpPr txBox="1"/>
          <p:nvPr/>
        </p:nvSpPr>
        <p:spPr>
          <a:xfrm>
            <a:off x="5356682" y="3346260"/>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55" name="TextBox 54">
            <a:extLst>
              <a:ext uri="{FF2B5EF4-FFF2-40B4-BE49-F238E27FC236}">
                <a16:creationId xmlns:a16="http://schemas.microsoft.com/office/drawing/2014/main" id="{2C732083-8A01-E46F-FD10-F699F0D50892}"/>
              </a:ext>
            </a:extLst>
          </p:cNvPr>
          <p:cNvSpPr txBox="1"/>
          <p:nvPr/>
        </p:nvSpPr>
        <p:spPr>
          <a:xfrm rot="5400000">
            <a:off x="6400898" y="2279832"/>
            <a:ext cx="1642142" cy="253916"/>
          </a:xfrm>
          <a:prstGeom prst="rect">
            <a:avLst/>
          </a:prstGeom>
          <a:noFill/>
        </p:spPr>
        <p:txBody>
          <a:bodyPr wrap="square" rtlCol="0">
            <a:spAutoFit/>
          </a:bodyPr>
          <a:lstStyle/>
          <a:p>
            <a:r>
              <a:rPr lang="en-GB" sz="1050" dirty="0">
                <a:solidFill>
                  <a:srgbClr val="FF0000"/>
                </a:solidFill>
              </a:rPr>
              <a:t>1.7 goods not shipped()</a:t>
            </a:r>
          </a:p>
        </p:txBody>
      </p:sp>
      <p:cxnSp>
        <p:nvCxnSpPr>
          <p:cNvPr id="57" name="Straight Arrow Connector 56">
            <a:extLst>
              <a:ext uri="{FF2B5EF4-FFF2-40B4-BE49-F238E27FC236}">
                <a16:creationId xmlns:a16="http://schemas.microsoft.com/office/drawing/2014/main" id="{5A75F445-3381-4C7D-B2B3-EE0CD974F826}"/>
              </a:ext>
            </a:extLst>
          </p:cNvPr>
          <p:cNvCxnSpPr>
            <a:cxnSpLocks/>
          </p:cNvCxnSpPr>
          <p:nvPr/>
        </p:nvCxnSpPr>
        <p:spPr>
          <a:xfrm flipH="1">
            <a:off x="5452840" y="3654895"/>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F7B18B-7944-67FC-139B-BC4536223B15}"/>
              </a:ext>
            </a:extLst>
          </p:cNvPr>
          <p:cNvCxnSpPr>
            <a:cxnSpLocks/>
          </p:cNvCxnSpPr>
          <p:nvPr/>
        </p:nvCxnSpPr>
        <p:spPr>
          <a:xfrm flipH="1" flipV="1">
            <a:off x="7428376" y="1976187"/>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CDE64F2-5CD0-B5C5-2548-91F157DA2079}"/>
              </a:ext>
            </a:extLst>
          </p:cNvPr>
          <p:cNvSpPr txBox="1"/>
          <p:nvPr/>
        </p:nvSpPr>
        <p:spPr>
          <a:xfrm rot="20312415">
            <a:off x="3952565" y="1912282"/>
            <a:ext cx="1460786" cy="253916"/>
          </a:xfrm>
          <a:prstGeom prst="rect">
            <a:avLst/>
          </a:prstGeom>
          <a:noFill/>
        </p:spPr>
        <p:txBody>
          <a:bodyPr wrap="square" rtlCol="0">
            <a:spAutoFit/>
          </a:bodyPr>
          <a:lstStyle/>
          <a:p>
            <a:r>
              <a:rPr lang="en-GB" sz="1050" dirty="0">
                <a:solidFill>
                  <a:srgbClr val="FF0000"/>
                </a:solidFill>
              </a:rPr>
              <a:t>1.7 goods shipped()</a:t>
            </a:r>
          </a:p>
        </p:txBody>
      </p:sp>
      <p:cxnSp>
        <p:nvCxnSpPr>
          <p:cNvPr id="61" name="Straight Arrow Connector 60">
            <a:extLst>
              <a:ext uri="{FF2B5EF4-FFF2-40B4-BE49-F238E27FC236}">
                <a16:creationId xmlns:a16="http://schemas.microsoft.com/office/drawing/2014/main" id="{73361729-F7A1-C375-9E1B-14F2E35BC510}"/>
              </a:ext>
            </a:extLst>
          </p:cNvPr>
          <p:cNvCxnSpPr>
            <a:cxnSpLocks/>
          </p:cNvCxnSpPr>
          <p:nvPr/>
        </p:nvCxnSpPr>
        <p:spPr>
          <a:xfrm flipH="1">
            <a:off x="4075037" y="1769353"/>
            <a:ext cx="773621" cy="3257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9151AD25-95A2-96D7-422F-012A11B250DE}"/>
              </a:ext>
            </a:extLst>
          </p:cNvPr>
          <p:cNvSpPr/>
          <p:nvPr/>
        </p:nvSpPr>
        <p:spPr>
          <a:xfrm>
            <a:off x="1865113" y="1501617"/>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64" name="Rectangle 63">
            <a:extLst>
              <a:ext uri="{FF2B5EF4-FFF2-40B4-BE49-F238E27FC236}">
                <a16:creationId xmlns:a16="http://schemas.microsoft.com/office/drawing/2014/main" id="{09786040-5688-596D-F92B-0EF248A56118}"/>
              </a:ext>
            </a:extLst>
          </p:cNvPr>
          <p:cNvSpPr/>
          <p:nvPr/>
        </p:nvSpPr>
        <p:spPr>
          <a:xfrm>
            <a:off x="3106564" y="2932253"/>
            <a:ext cx="967520"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In-Only</a:t>
            </a:r>
          </a:p>
        </p:txBody>
      </p:sp>
      <p:sp>
        <p:nvSpPr>
          <p:cNvPr id="65" name="Rectangle 64">
            <a:extLst>
              <a:ext uri="{FF2B5EF4-FFF2-40B4-BE49-F238E27FC236}">
                <a16:creationId xmlns:a16="http://schemas.microsoft.com/office/drawing/2014/main" id="{B23FC650-D598-BC5F-E9CF-C1805CBC8886}"/>
              </a:ext>
            </a:extLst>
          </p:cNvPr>
          <p:cNvSpPr/>
          <p:nvPr/>
        </p:nvSpPr>
        <p:spPr>
          <a:xfrm>
            <a:off x="2852606" y="2451377"/>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66" name="Rectangle 65">
            <a:extLst>
              <a:ext uri="{FF2B5EF4-FFF2-40B4-BE49-F238E27FC236}">
                <a16:creationId xmlns:a16="http://schemas.microsoft.com/office/drawing/2014/main" id="{ABD57B06-4C7D-C41D-CD3E-30336FEE3E65}"/>
              </a:ext>
            </a:extLst>
          </p:cNvPr>
          <p:cNvSpPr/>
          <p:nvPr/>
        </p:nvSpPr>
        <p:spPr>
          <a:xfrm>
            <a:off x="5599604" y="2888441"/>
            <a:ext cx="9884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In-Only</a:t>
            </a:r>
          </a:p>
        </p:txBody>
      </p:sp>
      <p:sp>
        <p:nvSpPr>
          <p:cNvPr id="67" name="Rectangle 66">
            <a:extLst>
              <a:ext uri="{FF2B5EF4-FFF2-40B4-BE49-F238E27FC236}">
                <a16:creationId xmlns:a16="http://schemas.microsoft.com/office/drawing/2014/main" id="{566C2E4F-EB0D-33FB-8452-90906961BAAA}"/>
              </a:ext>
            </a:extLst>
          </p:cNvPr>
          <p:cNvSpPr/>
          <p:nvPr/>
        </p:nvSpPr>
        <p:spPr>
          <a:xfrm>
            <a:off x="6985234" y="1640874"/>
            <a:ext cx="992845"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68" name="Rectangle 67">
            <a:extLst>
              <a:ext uri="{FF2B5EF4-FFF2-40B4-BE49-F238E27FC236}">
                <a16:creationId xmlns:a16="http://schemas.microsoft.com/office/drawing/2014/main" id="{89D499DF-198A-6969-31FB-A12D647538A1}"/>
              </a:ext>
            </a:extLst>
          </p:cNvPr>
          <p:cNvSpPr/>
          <p:nvPr/>
        </p:nvSpPr>
        <p:spPr>
          <a:xfrm>
            <a:off x="5228102" y="3884016"/>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69" name="Rectangle 68">
            <a:extLst>
              <a:ext uri="{FF2B5EF4-FFF2-40B4-BE49-F238E27FC236}">
                <a16:creationId xmlns:a16="http://schemas.microsoft.com/office/drawing/2014/main" id="{E8DF49EB-CB56-84D2-6436-046724F06FC3}"/>
              </a:ext>
            </a:extLst>
          </p:cNvPr>
          <p:cNvSpPr/>
          <p:nvPr/>
        </p:nvSpPr>
        <p:spPr>
          <a:xfrm>
            <a:off x="6336948" y="674354"/>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70" name="Rectangle 69">
            <a:extLst>
              <a:ext uri="{FF2B5EF4-FFF2-40B4-BE49-F238E27FC236}">
                <a16:creationId xmlns:a16="http://schemas.microsoft.com/office/drawing/2014/main" id="{D5C7261A-1F52-5EF2-257F-37538CE9D03E}"/>
              </a:ext>
            </a:extLst>
          </p:cNvPr>
          <p:cNvSpPr/>
          <p:nvPr/>
        </p:nvSpPr>
        <p:spPr>
          <a:xfrm>
            <a:off x="1216430" y="783656"/>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Tree>
    <p:extLst>
      <p:ext uri="{BB962C8B-B14F-4D97-AF65-F5344CB8AC3E}">
        <p14:creationId xmlns:p14="http://schemas.microsoft.com/office/powerpoint/2010/main" val="173020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DA4B3-4EDD-AA48-C26F-25AF7354FCB3}"/>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B6542846-D210-4CCF-F4D7-05BE9BDB0151}"/>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87AA1CC4-C12F-7111-7F39-C614AD419C0B}"/>
              </a:ext>
            </a:extLst>
          </p:cNvPr>
          <p:cNvSpPr>
            <a:spLocks noGrp="1"/>
          </p:cNvSpPr>
          <p:nvPr>
            <p:ph type="sldNum" sz="quarter" idx="12"/>
          </p:nvPr>
        </p:nvSpPr>
        <p:spPr/>
        <p:txBody>
          <a:bodyPr/>
          <a:lstStyle/>
          <a:p>
            <a:fld id="{867D4A06-35AE-BD4A-84A9-613A26F3D41D}" type="slidenum">
              <a:rPr lang="en-US" smtClean="0"/>
              <a:pPr/>
              <a:t>81</a:t>
            </a:fld>
            <a:endParaRPr lang="en-US"/>
          </a:p>
        </p:txBody>
      </p:sp>
      <p:sp>
        <p:nvSpPr>
          <p:cNvPr id="3" name="Google Shape;104;p25">
            <a:extLst>
              <a:ext uri="{FF2B5EF4-FFF2-40B4-BE49-F238E27FC236}">
                <a16:creationId xmlns:a16="http://schemas.microsoft.com/office/drawing/2014/main" id="{E4876F55-371C-384C-6080-D4B205BE6611}"/>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F202D160-101D-DEB4-EF56-40CC816C5E58}"/>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DBF8F8E0-D261-AF7E-660C-5A80170E64A7}"/>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0ADE7F34-F55D-E4BB-AAC1-9E274F49E742}"/>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26D086CD-98F2-EEA0-38F7-25D114A03FFA}"/>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86EA3B41-26AE-2267-F08A-3C04A9599D0A}"/>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CC49996D-952F-C57A-D8BE-BA4ECBDA72D4}"/>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2938BC1B-F3C5-8C1E-7A44-B22BEC59C741}"/>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1841CEB4-BDB4-4FB3-043B-46F573A3A6CA}"/>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BA244FB7-EC47-5D3A-0676-81A298FAE284}"/>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4E3E5083-E355-B1D5-55D5-876FAB883730}"/>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DF7600C0-4A12-36B6-EB78-4514D457CB1D}"/>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62F8539-714E-6153-E2BE-62E2851DC86F}"/>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89934CC3-D6D4-50FB-AA0D-2601FC34D014}"/>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A147125-25B0-28D7-7956-8E4C4A25FAD0}"/>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4D8E704A-F25D-89F9-D489-F0026E296FB0}"/>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688B869A-F67C-F322-0074-3ED5D455F5B4}"/>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45EA8E01-6EA9-DD60-486A-1533FAE46BD4}"/>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4A5F024-6E85-FCD9-56DA-6570B0D4AC82}"/>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BE6F932-B4C8-F848-61AB-BBA157083DFF}"/>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51C1BAB-A112-4A71-B8DD-8F98D1654690}"/>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9A967B-0B05-50E8-E2A1-3CB822EEE509}"/>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FA28A1D1-9AEB-D0D1-3E50-A412C03AB721}"/>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DCFEA42-334A-987B-400F-231F8E2DE809}"/>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4B01B3C-ADA6-6ECC-BDB5-70549F9B809B}"/>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B26AE05-D3CB-44E9-E3AE-C0781A4965C0}"/>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4360D873-AFAA-ADE9-A838-EEEA08979AF5}"/>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37504A9-D739-89C1-C6A1-16916617BA99}"/>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13C86C1-566F-6C37-439B-AB181EAD1497}"/>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1184E6DE-7EEA-5DB2-034D-6157A6C24A6E}"/>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7B0633E-4315-D4E4-DA5C-42DA32B458CC}"/>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C3AED68-1F9E-CB40-9E4B-DAAAEF6CB3AC}"/>
              </a:ext>
            </a:extLst>
          </p:cNvPr>
          <p:cNvSpPr/>
          <p:nvPr/>
        </p:nvSpPr>
        <p:spPr>
          <a:xfrm>
            <a:off x="1690451" y="3290266"/>
            <a:ext cx="1163681"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51" name="Rectangle 50">
            <a:extLst>
              <a:ext uri="{FF2B5EF4-FFF2-40B4-BE49-F238E27FC236}">
                <a16:creationId xmlns:a16="http://schemas.microsoft.com/office/drawing/2014/main" id="{2CA48AA8-B212-B214-5640-8F03C10941B2}"/>
              </a:ext>
            </a:extLst>
          </p:cNvPr>
          <p:cNvSpPr/>
          <p:nvPr/>
        </p:nvSpPr>
        <p:spPr>
          <a:xfrm>
            <a:off x="3207931" y="3347731"/>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52" name="Rectangle 51">
            <a:extLst>
              <a:ext uri="{FF2B5EF4-FFF2-40B4-BE49-F238E27FC236}">
                <a16:creationId xmlns:a16="http://schemas.microsoft.com/office/drawing/2014/main" id="{4AF518DA-0174-9457-D992-A67A3C524B21}"/>
              </a:ext>
            </a:extLst>
          </p:cNvPr>
          <p:cNvSpPr/>
          <p:nvPr/>
        </p:nvSpPr>
        <p:spPr>
          <a:xfrm>
            <a:off x="4478811" y="3347731"/>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53" name="Rectangle 52">
            <a:extLst>
              <a:ext uri="{FF2B5EF4-FFF2-40B4-BE49-F238E27FC236}">
                <a16:creationId xmlns:a16="http://schemas.microsoft.com/office/drawing/2014/main" id="{1C99B9F2-E515-2A3C-159D-7EFE52AE72CC}"/>
              </a:ext>
            </a:extLst>
          </p:cNvPr>
          <p:cNvSpPr/>
          <p:nvPr/>
        </p:nvSpPr>
        <p:spPr>
          <a:xfrm>
            <a:off x="5725903" y="3360510"/>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54" name="TextBox 53">
            <a:extLst>
              <a:ext uri="{FF2B5EF4-FFF2-40B4-BE49-F238E27FC236}">
                <a16:creationId xmlns:a16="http://schemas.microsoft.com/office/drawing/2014/main" id="{CF78DB29-4BD8-6299-7103-B09404E14791}"/>
              </a:ext>
            </a:extLst>
          </p:cNvPr>
          <p:cNvSpPr txBox="1"/>
          <p:nvPr/>
        </p:nvSpPr>
        <p:spPr>
          <a:xfrm>
            <a:off x="833120" y="4319799"/>
            <a:ext cx="7183120" cy="830997"/>
          </a:xfrm>
          <a:prstGeom prst="rect">
            <a:avLst/>
          </a:prstGeom>
          <a:noFill/>
        </p:spPr>
        <p:txBody>
          <a:bodyPr wrap="square" rtlCol="0">
            <a:spAutoFit/>
          </a:bodyPr>
          <a:lstStyle/>
          <a:p>
            <a:r>
              <a:rPr lang="en-GB" sz="1600" b="1" dirty="0">
                <a:latin typeface="Chalkboard" panose="03050602040202020205" pitchFamily="66" charset="77"/>
              </a:rPr>
              <a:t>Process Manager</a:t>
            </a:r>
            <a:r>
              <a:rPr lang="en-GB" sz="1600" dirty="0">
                <a:latin typeface="Chalkboard" panose="03050602040202020205" pitchFamily="66" charset="77"/>
              </a:rPr>
              <a:t>: a component has a dialog with the process manager; knowledge of the workflow belongs to the process manager; each component responds to invocation of its operations</a:t>
            </a:r>
          </a:p>
        </p:txBody>
      </p:sp>
      <p:sp>
        <p:nvSpPr>
          <p:cNvPr id="4" name="TextBox 3">
            <a:extLst>
              <a:ext uri="{FF2B5EF4-FFF2-40B4-BE49-F238E27FC236}">
                <a16:creationId xmlns:a16="http://schemas.microsoft.com/office/drawing/2014/main" id="{76ABF2F8-81EC-BC62-8CA8-3D0BAB20EA36}"/>
              </a:ext>
            </a:extLst>
          </p:cNvPr>
          <p:cNvSpPr txBox="1"/>
          <p:nvPr/>
        </p:nvSpPr>
        <p:spPr>
          <a:xfrm>
            <a:off x="859947" y="5344334"/>
            <a:ext cx="7183120" cy="830997"/>
          </a:xfrm>
          <a:prstGeom prst="rect">
            <a:avLst/>
          </a:prstGeom>
          <a:noFill/>
        </p:spPr>
        <p:txBody>
          <a:bodyPr wrap="square" rtlCol="0">
            <a:spAutoFit/>
          </a:bodyPr>
          <a:lstStyle/>
          <a:p>
            <a:r>
              <a:rPr lang="en-GB" sz="1600" b="1" dirty="0">
                <a:latin typeface="Chalkboard" panose="03050602040202020205" pitchFamily="66" charset="77"/>
              </a:rPr>
              <a:t>Responsibility and Causality</a:t>
            </a:r>
            <a:r>
              <a:rPr lang="en-GB" sz="16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
        <p:nvSpPr>
          <p:cNvPr id="5" name="TextBox 4">
            <a:extLst>
              <a:ext uri="{FF2B5EF4-FFF2-40B4-BE49-F238E27FC236}">
                <a16:creationId xmlns:a16="http://schemas.microsoft.com/office/drawing/2014/main" id="{D0942B1B-4070-5327-2968-6CED48EE4A16}"/>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Messaging is Operations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A message invokes an operation exposed by another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6" name="Straight Arrow Connector 5">
            <a:extLst>
              <a:ext uri="{FF2B5EF4-FFF2-40B4-BE49-F238E27FC236}">
                <a16:creationId xmlns:a16="http://schemas.microsoft.com/office/drawing/2014/main" id="{BA206C49-4E65-4FDE-D79B-47C27D3C2C9E}"/>
              </a:ext>
            </a:extLst>
          </p:cNvPr>
          <p:cNvCxnSpPr>
            <a:cxnSpLocks/>
            <a:endCxn id="27" idx="2"/>
          </p:cNvCxnSpPr>
          <p:nvPr/>
        </p:nvCxnSpPr>
        <p:spPr>
          <a:xfrm flipH="1">
            <a:off x="2176718" y="1183874"/>
            <a:ext cx="523280" cy="13374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5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5" grpId="0"/>
      <p:bldP spid="62" grpId="0"/>
      <p:bldP spid="27" grpId="0"/>
      <p:bldP spid="39" grpId="0"/>
      <p:bldP spid="44" grpId="0"/>
      <p:bldP spid="50" grpId="0" animBg="1"/>
      <p:bldP spid="51" grpId="0" animBg="1"/>
      <p:bldP spid="52" grpId="0" animBg="1"/>
      <p:bldP spid="53" grpId="0" animBg="1"/>
      <p:bldP spid="54" grpId="0"/>
      <p:bldP spid="4" grpId="0"/>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4CDBC-EDA7-3192-D84F-E32C1E2302F5}"/>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C4672597-5B74-4372-7F4D-6549B8E33C2B}"/>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69F9D801-9201-873D-E865-8C0CB1CF656C}"/>
              </a:ext>
            </a:extLst>
          </p:cNvPr>
          <p:cNvSpPr>
            <a:spLocks noGrp="1"/>
          </p:cNvSpPr>
          <p:nvPr>
            <p:ph type="sldNum" sz="quarter" idx="12"/>
          </p:nvPr>
        </p:nvSpPr>
        <p:spPr/>
        <p:txBody>
          <a:bodyPr/>
          <a:lstStyle/>
          <a:p>
            <a:fld id="{867D4A06-35AE-BD4A-84A9-613A26F3D41D}" type="slidenum">
              <a:rPr lang="en-US" smtClean="0"/>
              <a:pPr/>
              <a:t>82</a:t>
            </a:fld>
            <a:endParaRPr lang="en-US"/>
          </a:p>
        </p:txBody>
      </p:sp>
      <p:sp>
        <p:nvSpPr>
          <p:cNvPr id="3" name="Google Shape;104;p25">
            <a:extLst>
              <a:ext uri="{FF2B5EF4-FFF2-40B4-BE49-F238E27FC236}">
                <a16:creationId xmlns:a16="http://schemas.microsoft.com/office/drawing/2014/main" id="{7530B6E8-EFFD-EF3A-264E-7E6F4D847820}"/>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EE098FB2-48C9-DE6B-4611-0D9194E35E77}"/>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4F11ACEC-E582-F19F-F65D-E933D75940E5}"/>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F58C936E-817D-C3EC-9810-FF7A699D4D62}"/>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9C84F0DF-2FAF-1745-1A5D-D17B70B84C43}"/>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87504E66-25AF-7747-D4D8-FC15CF1EE223}"/>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15811007-19C1-8A12-038C-A6E45E0A227D}"/>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E738AD1A-8CD4-CB20-334B-1E4B0963F4CB}"/>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FE1B5B5D-2EE8-3E20-D295-7EE940210C41}"/>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6EF880AE-A3F4-2FB8-E96C-1E6BF55A26DE}"/>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2EEDB634-98E9-27D7-9EC1-0E7DF0A56AA2}"/>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0DDF79B8-AC31-5A48-499A-13EA56C65A2D}"/>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63F224-5E0F-19A2-A9AE-8A6C4E6BAA0A}"/>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C8412A5E-C53F-4CC0-75EC-2C7BE04252C7}"/>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F431242-B982-7A89-F1DB-2DF55BEAE176}"/>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F4FC11C1-C3D2-78D4-AB58-9A9D019C0CAA}"/>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75700CBC-39AB-5C86-53D3-0BE3BB5CACA1}"/>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06F4F8A2-8E61-5F75-D7D3-0D86345079FD}"/>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464DDED-24C6-016B-073E-527B5B476302}"/>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3539EFE-189D-FC46-CA79-814FE6F1B244}"/>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315B1DD-38E5-1B65-D11D-F0F16EDEA8B4}"/>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812C09A-10BD-CBB7-9DDA-AF91BC0EA54C}"/>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AA832771-1FC2-F2EC-EAF6-7A76DCABE0FE}"/>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536B85A-57EE-B9A6-4EE1-E1E5A436944E}"/>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49734DD-64E5-BC25-F65C-BD46555A8042}"/>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766C5CF-F383-F62D-3F75-9EF5BB2BDFF2}"/>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23E92A41-6379-577A-EA1A-EE5A4B86F33C}"/>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0F7BDED-5D4A-AFDD-3961-1FE98E13D470}"/>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88DDFE-D0F3-CDF6-8DD5-75E4823B2E19}"/>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F1F3EB01-3111-ECB7-5DDF-537DCE5B8162}"/>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6A47E4-A862-6661-45B7-A6842AE4EC9D}"/>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0468DD0-31A3-6841-4B42-3370D633D90A}"/>
              </a:ext>
            </a:extLst>
          </p:cNvPr>
          <p:cNvSpPr txBox="1"/>
          <p:nvPr/>
        </p:nvSpPr>
        <p:spPr>
          <a:xfrm>
            <a:off x="980440" y="4577862"/>
            <a:ext cx="7183120" cy="1569660"/>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to the process manager, but changing the workflow requires jus altering it in the process manager; central control provides understanding of flow. </a:t>
            </a:r>
          </a:p>
          <a:p>
            <a:endParaRPr lang="en-GB" sz="1600" dirty="0">
              <a:latin typeface="Chalkboard" panose="03050602040202020205" pitchFamily="66" charset="77"/>
            </a:endParaRPr>
          </a:p>
          <a:p>
            <a:r>
              <a:rPr lang="en-GB" sz="1600" dirty="0">
                <a:latin typeface="Chalkboard" panose="03050602040202020205" pitchFamily="66" charset="77"/>
              </a:rPr>
              <a:t>But understanding a component’s roll in the flow, requires consulting the process manager, it is not local to the component.</a:t>
            </a:r>
          </a:p>
        </p:txBody>
      </p:sp>
    </p:spTree>
    <p:extLst>
      <p:ext uri="{BB962C8B-B14F-4D97-AF65-F5344CB8AC3E}">
        <p14:creationId xmlns:p14="http://schemas.microsoft.com/office/powerpoint/2010/main" val="82063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A1337-9D22-DCB0-8E44-4B23B2BA2D1F}"/>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D1BABAF0-ACF0-61CF-08F2-260676AEF6FA}"/>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057D260B-45EE-BFCD-C0C2-C2E497283FEF}"/>
              </a:ext>
            </a:extLst>
          </p:cNvPr>
          <p:cNvSpPr>
            <a:spLocks noGrp="1"/>
          </p:cNvSpPr>
          <p:nvPr>
            <p:ph type="sldNum" sz="quarter" idx="12"/>
          </p:nvPr>
        </p:nvSpPr>
        <p:spPr/>
        <p:txBody>
          <a:bodyPr/>
          <a:lstStyle/>
          <a:p>
            <a:fld id="{867D4A06-35AE-BD4A-84A9-613A26F3D41D}" type="slidenum">
              <a:rPr lang="en-US" smtClean="0"/>
              <a:pPr/>
              <a:t>83</a:t>
            </a:fld>
            <a:endParaRPr lang="en-US"/>
          </a:p>
        </p:txBody>
      </p:sp>
      <p:sp>
        <p:nvSpPr>
          <p:cNvPr id="3" name="Google Shape;104;p25">
            <a:extLst>
              <a:ext uri="{FF2B5EF4-FFF2-40B4-BE49-F238E27FC236}">
                <a16:creationId xmlns:a16="http://schemas.microsoft.com/office/drawing/2014/main" id="{186DC4F7-77AE-9402-BFC2-70942D5FC4B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6F31B067-999A-FE8C-3054-E55468FFEBCB}"/>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C9E4F98A-E692-B2E5-0B93-F4AD9C084AA7}"/>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CE6477E-FC93-6B65-2307-E5F5B30B4364}"/>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F1664952-8329-EBBD-9958-6B05E2EB6166}"/>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B347BA6-E7EA-9714-1818-B9C8382C27EC}"/>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A60BCFB6-95C3-7E65-A266-6598150EAE2E}"/>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E13326B6-6D23-F1AD-A18D-FAB47B8A82DF}"/>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6DB9D16-74DC-B936-A768-8FB785BA3949}"/>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90B245FB-A220-515E-4BDD-F1DFEF8D4672}"/>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CA3FA5EE-F432-52EE-ED68-223FDCA81E01}"/>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42675061-BF6A-0DAF-5892-9350C9B66D39}"/>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F8F213D-10EF-8744-D3A2-A54DEC7BC9B9}"/>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5AC1ABC4-B7C8-5F18-1D00-920B67ACF970}"/>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BB3C520-3491-6D06-CA62-207EEFAC71DA}"/>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FF7CCA0A-24A5-3360-14C0-7B9C791D88C8}"/>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21446200-65FE-9569-3594-1BFBF25332C9}"/>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6431B152-E120-3579-26E0-AB2C60329392}"/>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32F3292-D59D-E60C-35DB-03C82202CD18}"/>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9286F88-62DC-126C-28A2-BD9246994FA0}"/>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125C49-AEEC-B6C3-B98D-D7BBF15C265D}"/>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F0AD3F2-BA66-6412-7D33-BDE59EA99DBA}"/>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6FD58C0F-3BA4-5873-47D4-06DAEB84AE85}"/>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7513A6-99AA-8776-FD1F-79C7C06E4D7A}"/>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A144536-C77D-9700-C0DC-797B10C48491}"/>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185105C-6C48-E74E-3D55-B12E08C4F6A5}"/>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BA2BBA5E-E0F6-035D-0D85-42F795114736}"/>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A0FC6AD-8C1D-85D4-C16B-A7BEBA36F767}"/>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5C5851E-7D8D-D8AA-705C-64575555A916}"/>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B82873A5-8222-AF77-7244-21F928B552F4}"/>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85A8970-1FC3-AC7D-A0E6-3CABE3FF05E4}"/>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895C881-B69E-9BC6-136A-19EBEF6AB1EF}"/>
              </a:ext>
            </a:extLst>
          </p:cNvPr>
          <p:cNvSpPr txBox="1"/>
          <p:nvPr/>
        </p:nvSpPr>
        <p:spPr>
          <a:xfrm>
            <a:off x="980440" y="4577862"/>
            <a:ext cx="7183120" cy="2062103"/>
          </a:xfrm>
          <a:prstGeom prst="rect">
            <a:avLst/>
          </a:prstGeom>
          <a:noFill/>
        </p:spPr>
        <p:txBody>
          <a:bodyPr wrap="square" rtlCol="0">
            <a:spAutoFit/>
          </a:bodyPr>
          <a:lstStyle/>
          <a:p>
            <a:r>
              <a:rPr lang="en-GB" sz="1600" b="1" dirty="0">
                <a:latin typeface="Chalkboard" panose="03050602040202020205" pitchFamily="66" charset="77"/>
              </a:rPr>
              <a:t>Saga over Orchestration</a:t>
            </a:r>
            <a:r>
              <a:rPr lang="en-GB" sz="1600" dirty="0">
                <a:latin typeface="Chalkboard" panose="03050602040202020205" pitchFamily="66" charset="77"/>
              </a:rPr>
              <a:t>: there is a business transaction, in this example: if picking or shipping fails, we need to refund the customer; if shipping fails we need to return the goods to the warehouse. The transaction requires that we roll back steps that have already been completed i.e. we reverse the flow.</a:t>
            </a:r>
          </a:p>
          <a:p>
            <a:endParaRPr lang="en-GB" sz="1600" dirty="0">
              <a:latin typeface="Chalkboard" panose="03050602040202020205" pitchFamily="66" charset="77"/>
            </a:endParaRPr>
          </a:p>
          <a:p>
            <a:r>
              <a:rPr lang="en-GB" sz="1600" dirty="0">
                <a:latin typeface="Chalkboard" panose="03050602040202020205" pitchFamily="66" charset="77"/>
              </a:rPr>
              <a:t>We notify the Process Manager, which now runs a workflow to unwind the workflow steps already taken (which it knows).</a:t>
            </a:r>
          </a:p>
        </p:txBody>
      </p:sp>
    </p:spTree>
    <p:extLst>
      <p:ext uri="{BB962C8B-B14F-4D97-AF65-F5344CB8AC3E}">
        <p14:creationId xmlns:p14="http://schemas.microsoft.com/office/powerpoint/2010/main" val="332200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B5B39-D1BF-9A24-EB02-9FFC3459CA0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D07F6F05-0FA4-6DC3-8D93-2C3AFE203BA7}"/>
              </a:ext>
            </a:extLst>
          </p:cNvPr>
          <p:cNvSpPr/>
          <p:nvPr/>
        </p:nvSpPr>
        <p:spPr>
          <a:xfrm>
            <a:off x="182463" y="330761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3ED4F92A-3AC8-535C-5E5A-013908E43F64}"/>
              </a:ext>
            </a:extLst>
          </p:cNvPr>
          <p:cNvSpPr>
            <a:spLocks noGrp="1"/>
          </p:cNvSpPr>
          <p:nvPr>
            <p:ph type="sldNum" sz="quarter" idx="12"/>
          </p:nvPr>
        </p:nvSpPr>
        <p:spPr/>
        <p:txBody>
          <a:bodyPr/>
          <a:lstStyle/>
          <a:p>
            <a:fld id="{867D4A06-35AE-BD4A-84A9-613A26F3D41D}" type="slidenum">
              <a:rPr lang="en-US" smtClean="0"/>
              <a:pPr/>
              <a:t>84</a:t>
            </a:fld>
            <a:endParaRPr lang="en-US"/>
          </a:p>
        </p:txBody>
      </p:sp>
      <p:sp>
        <p:nvSpPr>
          <p:cNvPr id="3" name="Google Shape;104;p25">
            <a:extLst>
              <a:ext uri="{FF2B5EF4-FFF2-40B4-BE49-F238E27FC236}">
                <a16:creationId xmlns:a16="http://schemas.microsoft.com/office/drawing/2014/main" id="{12129E13-52BC-6AB7-EF01-A8B6B037F0AC}"/>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(Process Manager)</a:t>
            </a:r>
          </a:p>
        </p:txBody>
      </p:sp>
      <p:sp>
        <p:nvSpPr>
          <p:cNvPr id="7" name="TextBox 6">
            <a:extLst>
              <a:ext uri="{FF2B5EF4-FFF2-40B4-BE49-F238E27FC236}">
                <a16:creationId xmlns:a16="http://schemas.microsoft.com/office/drawing/2014/main" id="{9EFD8206-304D-D1B8-6AAB-5433311B79DC}"/>
              </a:ext>
            </a:extLst>
          </p:cNvPr>
          <p:cNvSpPr txBox="1"/>
          <p:nvPr/>
        </p:nvSpPr>
        <p:spPr>
          <a:xfrm>
            <a:off x="277966" y="3405019"/>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0FD51C7-D928-1074-9103-03B3423171EE}"/>
              </a:ext>
            </a:extLst>
          </p:cNvPr>
          <p:cNvSpPr/>
          <p:nvPr/>
        </p:nvSpPr>
        <p:spPr>
          <a:xfrm>
            <a:off x="1611683" y="3346561"/>
            <a:ext cx="2446826"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735F82F8-B524-C13E-A8A1-15D77422AAE1}"/>
              </a:ext>
            </a:extLst>
          </p:cNvPr>
          <p:cNvSpPr txBox="1"/>
          <p:nvPr/>
        </p:nvSpPr>
        <p:spPr>
          <a:xfrm>
            <a:off x="2424656" y="3442645"/>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85261952-D113-DDCF-C439-E3CC41ACADB3}"/>
              </a:ext>
            </a:extLst>
          </p:cNvPr>
          <p:cNvSpPr/>
          <p:nvPr/>
        </p:nvSpPr>
        <p:spPr>
          <a:xfrm>
            <a:off x="4312016" y="3361589"/>
            <a:ext cx="2310938"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95138980-407A-BFDC-AB3C-D5C6548882EA}"/>
              </a:ext>
            </a:extLst>
          </p:cNvPr>
          <p:cNvSpPr txBox="1"/>
          <p:nvPr/>
        </p:nvSpPr>
        <p:spPr>
          <a:xfrm>
            <a:off x="5050602" y="3426936"/>
            <a:ext cx="95161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0535CD9C-3F04-42F7-0498-79BDA8315670}"/>
              </a:ext>
            </a:extLst>
          </p:cNvPr>
          <p:cNvCxnSpPr>
            <a:cxnSpLocks/>
          </p:cNvCxnSpPr>
          <p:nvPr/>
        </p:nvCxnSpPr>
        <p:spPr>
          <a:xfrm>
            <a:off x="4616360"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990C1C3-0A93-83EA-CE45-CB521EABF536}"/>
              </a:ext>
            </a:extLst>
          </p:cNvPr>
          <p:cNvSpPr/>
          <p:nvPr/>
        </p:nvSpPr>
        <p:spPr>
          <a:xfrm>
            <a:off x="6876461" y="3381735"/>
            <a:ext cx="2133600"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36D85C7C-9B94-C34E-D234-AF46DD91C415}"/>
              </a:ext>
            </a:extLst>
          </p:cNvPr>
          <p:cNvSpPr txBox="1"/>
          <p:nvPr/>
        </p:nvSpPr>
        <p:spPr>
          <a:xfrm>
            <a:off x="6949240" y="3415341"/>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2CD801FF-4CFF-09A5-A6B5-3C0198EA46F9}"/>
              </a:ext>
            </a:extLst>
          </p:cNvPr>
          <p:cNvSpPr txBox="1"/>
          <p:nvPr/>
        </p:nvSpPr>
        <p:spPr>
          <a:xfrm rot="16200000">
            <a:off x="965863" y="2371071"/>
            <a:ext cx="1323438" cy="253916"/>
          </a:xfrm>
          <a:prstGeom prst="rect">
            <a:avLst/>
          </a:prstGeom>
          <a:noFill/>
        </p:spPr>
        <p:txBody>
          <a:bodyPr wrap="square" rtlCol="0">
            <a:spAutoFit/>
          </a:bodyPr>
          <a:lstStyle/>
          <a:p>
            <a:r>
              <a:rPr lang="en-GB" sz="1050" dirty="0"/>
              <a:t>1.3 take payment ()</a:t>
            </a:r>
          </a:p>
        </p:txBody>
      </p:sp>
      <p:sp>
        <p:nvSpPr>
          <p:cNvPr id="20" name="TextBox 19">
            <a:extLst>
              <a:ext uri="{FF2B5EF4-FFF2-40B4-BE49-F238E27FC236}">
                <a16:creationId xmlns:a16="http://schemas.microsoft.com/office/drawing/2014/main" id="{E84B4CA8-4350-B697-A55E-F094FFB47963}"/>
              </a:ext>
            </a:extLst>
          </p:cNvPr>
          <p:cNvSpPr txBox="1"/>
          <p:nvPr/>
        </p:nvSpPr>
        <p:spPr>
          <a:xfrm rot="16200000">
            <a:off x="6428285" y="2434920"/>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2E1FF38A-D40D-CCB6-612E-99E6B709C8AE}"/>
              </a:ext>
            </a:extLst>
          </p:cNvPr>
          <p:cNvCxnSpPr>
            <a:cxnSpLocks/>
          </p:cNvCxnSpPr>
          <p:nvPr/>
        </p:nvCxnSpPr>
        <p:spPr>
          <a:xfrm>
            <a:off x="1758541" y="194527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02A81AD-56D2-F055-6340-454650CB65E9}"/>
              </a:ext>
            </a:extLst>
          </p:cNvPr>
          <p:cNvSpPr txBox="1"/>
          <p:nvPr/>
        </p:nvSpPr>
        <p:spPr>
          <a:xfrm rot="16200000">
            <a:off x="3765732" y="2409652"/>
            <a:ext cx="1130789" cy="253916"/>
          </a:xfrm>
          <a:prstGeom prst="rect">
            <a:avLst/>
          </a:prstGeom>
          <a:noFill/>
        </p:spPr>
        <p:txBody>
          <a:bodyPr wrap="square" rtlCol="0">
            <a:spAutoFit/>
          </a:bodyPr>
          <a:lstStyle/>
          <a:p>
            <a:r>
              <a:rPr lang="en-GB" sz="1050" dirty="0"/>
              <a:t>1.6 fulfil order()</a:t>
            </a:r>
          </a:p>
        </p:txBody>
      </p:sp>
      <p:cxnSp>
        <p:nvCxnSpPr>
          <p:cNvPr id="43" name="Straight Connector 42">
            <a:extLst>
              <a:ext uri="{FF2B5EF4-FFF2-40B4-BE49-F238E27FC236}">
                <a16:creationId xmlns:a16="http://schemas.microsoft.com/office/drawing/2014/main" id="{7D52CC79-A45E-D6C4-9BBA-5B5C02F3AEDE}"/>
              </a:ext>
            </a:extLst>
          </p:cNvPr>
          <p:cNvCxnSpPr>
            <a:cxnSpLocks/>
          </p:cNvCxnSpPr>
          <p:nvPr/>
        </p:nvCxnSpPr>
        <p:spPr>
          <a:xfrm flipH="1" flipV="1">
            <a:off x="1955539" y="1789354"/>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DA2346A-A9AF-4067-E00D-A51CA4E5691F}"/>
              </a:ext>
            </a:extLst>
          </p:cNvPr>
          <p:cNvSpPr txBox="1"/>
          <p:nvPr/>
        </p:nvSpPr>
        <p:spPr>
          <a:xfrm rot="5400000">
            <a:off x="7227021" y="2585294"/>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E90DF62E-3983-311D-4552-3853DE7ED84A}"/>
              </a:ext>
            </a:extLst>
          </p:cNvPr>
          <p:cNvSpPr/>
          <p:nvPr/>
        </p:nvSpPr>
        <p:spPr>
          <a:xfrm>
            <a:off x="282548" y="1326172"/>
            <a:ext cx="8725854"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9ED6FBA-1F23-4954-804D-2255CF465288}"/>
              </a:ext>
            </a:extLst>
          </p:cNvPr>
          <p:cNvSpPr txBox="1"/>
          <p:nvPr/>
        </p:nvSpPr>
        <p:spPr>
          <a:xfrm>
            <a:off x="3594190" y="1369334"/>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8D5E8A85-9899-0754-EADC-CF42A1A6E297}"/>
              </a:ext>
            </a:extLst>
          </p:cNvPr>
          <p:cNvCxnSpPr>
            <a:cxnSpLocks/>
          </p:cNvCxnSpPr>
          <p:nvPr/>
        </p:nvCxnSpPr>
        <p:spPr>
          <a:xfrm>
            <a:off x="4467137" y="2198167"/>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7519552-D60F-3DFA-EA2F-97DDB2F731E4}"/>
              </a:ext>
            </a:extLst>
          </p:cNvPr>
          <p:cNvCxnSpPr>
            <a:cxnSpLocks/>
          </p:cNvCxnSpPr>
          <p:nvPr/>
        </p:nvCxnSpPr>
        <p:spPr>
          <a:xfrm>
            <a:off x="7134503" y="2235406"/>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32A862F-C267-A4E2-2AEC-C0774431D725}"/>
              </a:ext>
            </a:extLst>
          </p:cNvPr>
          <p:cNvCxnSpPr>
            <a:cxnSpLocks/>
          </p:cNvCxnSpPr>
          <p:nvPr/>
        </p:nvCxnSpPr>
        <p:spPr>
          <a:xfrm flipV="1">
            <a:off x="7720525" y="2261047"/>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A3FC420-AEFC-D968-FFA7-C7FE367A5DBC}"/>
              </a:ext>
            </a:extLst>
          </p:cNvPr>
          <p:cNvCxnSpPr>
            <a:cxnSpLocks/>
          </p:cNvCxnSpPr>
          <p:nvPr/>
        </p:nvCxnSpPr>
        <p:spPr>
          <a:xfrm flipV="1">
            <a:off x="269901" y="212446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A003519-1AE6-71CF-6BB2-669B20BA1A4A}"/>
              </a:ext>
            </a:extLst>
          </p:cNvPr>
          <p:cNvSpPr txBox="1"/>
          <p:nvPr/>
        </p:nvSpPr>
        <p:spPr>
          <a:xfrm rot="16200000">
            <a:off x="-160464" y="2336469"/>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714D82F4-DA51-22BE-0384-1C3C1E479348}"/>
              </a:ext>
            </a:extLst>
          </p:cNvPr>
          <p:cNvCxnSpPr>
            <a:cxnSpLocks/>
          </p:cNvCxnSpPr>
          <p:nvPr/>
        </p:nvCxnSpPr>
        <p:spPr>
          <a:xfrm flipV="1">
            <a:off x="747858" y="175755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FE7C554-59BF-422E-5A31-14BCE5334C80}"/>
              </a:ext>
            </a:extLst>
          </p:cNvPr>
          <p:cNvCxnSpPr>
            <a:cxnSpLocks/>
          </p:cNvCxnSpPr>
          <p:nvPr/>
        </p:nvCxnSpPr>
        <p:spPr>
          <a:xfrm flipH="1" flipV="1">
            <a:off x="2240460" y="1797185"/>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CB0B71-C26D-923A-B288-6361A00D1910}"/>
              </a:ext>
            </a:extLst>
          </p:cNvPr>
          <p:cNvCxnSpPr>
            <a:cxnSpLocks/>
          </p:cNvCxnSpPr>
          <p:nvPr/>
        </p:nvCxnSpPr>
        <p:spPr>
          <a:xfrm flipV="1">
            <a:off x="2424656" y="2029870"/>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C7218E6-C247-79CB-6A10-4BF8DA71AD9D}"/>
              </a:ext>
            </a:extLst>
          </p:cNvPr>
          <p:cNvSpPr txBox="1"/>
          <p:nvPr/>
        </p:nvSpPr>
        <p:spPr>
          <a:xfrm rot="16200000">
            <a:off x="1814514" y="2258756"/>
            <a:ext cx="1610261" cy="253916"/>
          </a:xfrm>
          <a:prstGeom prst="rect">
            <a:avLst/>
          </a:prstGeom>
          <a:noFill/>
        </p:spPr>
        <p:txBody>
          <a:bodyPr wrap="square" rtlCol="0">
            <a:spAutoFit/>
          </a:bodyPr>
          <a:lstStyle/>
          <a:p>
            <a:r>
              <a:rPr lang="en-GB" sz="1050" dirty="0"/>
              <a:t>1.4 payment taken ()</a:t>
            </a:r>
          </a:p>
        </p:txBody>
      </p:sp>
      <p:cxnSp>
        <p:nvCxnSpPr>
          <p:cNvPr id="41" name="Straight Connector 40">
            <a:extLst>
              <a:ext uri="{FF2B5EF4-FFF2-40B4-BE49-F238E27FC236}">
                <a16:creationId xmlns:a16="http://schemas.microsoft.com/office/drawing/2014/main" id="{E16F2692-E6E1-0A68-354B-91714A234068}"/>
              </a:ext>
            </a:extLst>
          </p:cNvPr>
          <p:cNvCxnSpPr>
            <a:cxnSpLocks/>
          </p:cNvCxnSpPr>
          <p:nvPr/>
        </p:nvCxnSpPr>
        <p:spPr>
          <a:xfrm>
            <a:off x="4934737"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23FED90-3734-2852-5458-C4338A2EAE83}"/>
              </a:ext>
            </a:extLst>
          </p:cNvPr>
          <p:cNvCxnSpPr>
            <a:cxnSpLocks/>
          </p:cNvCxnSpPr>
          <p:nvPr/>
        </p:nvCxnSpPr>
        <p:spPr>
          <a:xfrm flipV="1">
            <a:off x="5039530" y="199789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AE2A971-BD22-FC4A-1B06-31C07BF5DF36}"/>
              </a:ext>
            </a:extLst>
          </p:cNvPr>
          <p:cNvSpPr txBox="1"/>
          <p:nvPr/>
        </p:nvSpPr>
        <p:spPr>
          <a:xfrm rot="16200000">
            <a:off x="4417726" y="2239920"/>
            <a:ext cx="1610261" cy="253916"/>
          </a:xfrm>
          <a:prstGeom prst="rect">
            <a:avLst/>
          </a:prstGeom>
          <a:noFill/>
        </p:spPr>
        <p:txBody>
          <a:bodyPr wrap="square" rtlCol="0">
            <a:spAutoFit/>
          </a:bodyPr>
          <a:lstStyle/>
          <a:p>
            <a:r>
              <a:rPr lang="en-GB" sz="1050" dirty="0"/>
              <a:t>1.7 goods picked ()</a:t>
            </a:r>
          </a:p>
        </p:txBody>
      </p:sp>
      <p:cxnSp>
        <p:nvCxnSpPr>
          <p:cNvPr id="46" name="Straight Connector 45">
            <a:extLst>
              <a:ext uri="{FF2B5EF4-FFF2-40B4-BE49-F238E27FC236}">
                <a16:creationId xmlns:a16="http://schemas.microsoft.com/office/drawing/2014/main" id="{CB0F6870-3DE8-D61E-B4E7-7D36F9495532}"/>
              </a:ext>
            </a:extLst>
          </p:cNvPr>
          <p:cNvCxnSpPr>
            <a:cxnSpLocks/>
          </p:cNvCxnSpPr>
          <p:nvPr/>
        </p:nvCxnSpPr>
        <p:spPr>
          <a:xfrm>
            <a:off x="7264378" y="1792190"/>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D1359CC-A724-42DC-4A54-CD95EE787D7B}"/>
              </a:ext>
            </a:extLst>
          </p:cNvPr>
          <p:cNvCxnSpPr>
            <a:cxnSpLocks/>
          </p:cNvCxnSpPr>
          <p:nvPr/>
        </p:nvCxnSpPr>
        <p:spPr>
          <a:xfrm>
            <a:off x="7557838" y="1763989"/>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8CB5B3D-F6A3-7412-6D44-1DA00F16520C}"/>
              </a:ext>
            </a:extLst>
          </p:cNvPr>
          <p:cNvSpPr txBox="1"/>
          <p:nvPr/>
        </p:nvSpPr>
        <p:spPr>
          <a:xfrm>
            <a:off x="875577" y="4261735"/>
            <a:ext cx="7183120" cy="1569660"/>
          </a:xfrm>
          <a:prstGeom prst="rect">
            <a:avLst/>
          </a:prstGeom>
          <a:noFill/>
        </p:spPr>
        <p:txBody>
          <a:bodyPr wrap="square" rtlCol="0">
            <a:spAutoFit/>
          </a:bodyPr>
          <a:lstStyle/>
          <a:p>
            <a:r>
              <a:rPr lang="en-GB" sz="1600" b="1" dirty="0">
                <a:latin typeface="Chalkboard" panose="03050602040202020205" pitchFamily="66" charset="77"/>
              </a:rPr>
              <a:t>Transactions (Saga)</a:t>
            </a:r>
            <a:r>
              <a:rPr lang="en-GB" sz="1600" dirty="0">
                <a:latin typeface="Chalkboard" panose="03050602040202020205" pitchFamily="66" charset="77"/>
              </a:rPr>
              <a:t>: uses Fault Replaces Message, to propagate errors back up to the bus, which triggers the error path on the flow, sending rollback messages. This provides a reliable model for flowing an error – I know that we will reverse the actions taken. It requires a set of operations on each component: raise error, respond to cancellation, but is less complex than choreography for multi-process flows.</a:t>
            </a:r>
          </a:p>
        </p:txBody>
      </p:sp>
      <p:cxnSp>
        <p:nvCxnSpPr>
          <p:cNvPr id="16" name="Straight Connector 15">
            <a:extLst>
              <a:ext uri="{FF2B5EF4-FFF2-40B4-BE49-F238E27FC236}">
                <a16:creationId xmlns:a16="http://schemas.microsoft.com/office/drawing/2014/main" id="{1E4CF7F2-2C1A-5320-794F-2901C86E1C29}"/>
              </a:ext>
            </a:extLst>
          </p:cNvPr>
          <p:cNvCxnSpPr>
            <a:cxnSpLocks/>
          </p:cNvCxnSpPr>
          <p:nvPr/>
        </p:nvCxnSpPr>
        <p:spPr>
          <a:xfrm flipH="1" flipV="1">
            <a:off x="2767647" y="176025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2C9223A-63C7-2DD8-45D2-DA8084867968}"/>
              </a:ext>
            </a:extLst>
          </p:cNvPr>
          <p:cNvCxnSpPr>
            <a:cxnSpLocks/>
          </p:cNvCxnSpPr>
          <p:nvPr/>
        </p:nvCxnSpPr>
        <p:spPr>
          <a:xfrm flipV="1">
            <a:off x="2918408" y="2002389"/>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72631AC-775B-B4B4-F89B-0E4A138FFB47}"/>
              </a:ext>
            </a:extLst>
          </p:cNvPr>
          <p:cNvSpPr txBox="1"/>
          <p:nvPr/>
        </p:nvSpPr>
        <p:spPr>
          <a:xfrm rot="16200000">
            <a:off x="2296604" y="2244411"/>
            <a:ext cx="1610261" cy="253916"/>
          </a:xfrm>
          <a:prstGeom prst="rect">
            <a:avLst/>
          </a:prstGeom>
          <a:noFill/>
        </p:spPr>
        <p:txBody>
          <a:bodyPr wrap="square" rtlCol="0">
            <a:spAutoFit/>
          </a:bodyPr>
          <a:lstStyle/>
          <a:p>
            <a:r>
              <a:rPr lang="en-GB" sz="1050" dirty="0">
                <a:solidFill>
                  <a:srgbClr val="FF0000"/>
                </a:solidFill>
              </a:rPr>
              <a:t>1.4a payment failed ()</a:t>
            </a:r>
          </a:p>
        </p:txBody>
      </p:sp>
      <p:sp>
        <p:nvSpPr>
          <p:cNvPr id="22" name="TextBox 21">
            <a:extLst>
              <a:ext uri="{FF2B5EF4-FFF2-40B4-BE49-F238E27FC236}">
                <a16:creationId xmlns:a16="http://schemas.microsoft.com/office/drawing/2014/main" id="{A41DFB47-49DD-0457-BF8B-E9AA5FC1A8AE}"/>
              </a:ext>
            </a:extLst>
          </p:cNvPr>
          <p:cNvSpPr txBox="1"/>
          <p:nvPr/>
        </p:nvSpPr>
        <p:spPr>
          <a:xfrm rot="16200000">
            <a:off x="2629176" y="2255164"/>
            <a:ext cx="1610261" cy="253916"/>
          </a:xfrm>
          <a:prstGeom prst="rect">
            <a:avLst/>
          </a:prstGeom>
          <a:noFill/>
        </p:spPr>
        <p:txBody>
          <a:bodyPr wrap="square" rtlCol="0">
            <a:spAutoFit/>
          </a:bodyPr>
          <a:lstStyle/>
          <a:p>
            <a:r>
              <a:rPr lang="en-GB" sz="1050" dirty="0"/>
              <a:t>1.5 cancel payment ()</a:t>
            </a:r>
          </a:p>
        </p:txBody>
      </p:sp>
      <p:cxnSp>
        <p:nvCxnSpPr>
          <p:cNvPr id="23" name="Straight Arrow Connector 22">
            <a:extLst>
              <a:ext uri="{FF2B5EF4-FFF2-40B4-BE49-F238E27FC236}">
                <a16:creationId xmlns:a16="http://schemas.microsoft.com/office/drawing/2014/main" id="{83A3432E-FC25-C548-AE17-3076EB2886A8}"/>
              </a:ext>
            </a:extLst>
          </p:cNvPr>
          <p:cNvCxnSpPr>
            <a:cxnSpLocks/>
          </p:cNvCxnSpPr>
          <p:nvPr/>
        </p:nvCxnSpPr>
        <p:spPr>
          <a:xfrm>
            <a:off x="3606012" y="1919646"/>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8509D5A-139A-19C4-1DB4-9BDBB4869607}"/>
              </a:ext>
            </a:extLst>
          </p:cNvPr>
          <p:cNvCxnSpPr>
            <a:cxnSpLocks/>
          </p:cNvCxnSpPr>
          <p:nvPr/>
        </p:nvCxnSpPr>
        <p:spPr>
          <a:xfrm flipH="1" flipV="1">
            <a:off x="3280658" y="179408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CC44C1C-516C-17D1-CF57-02DE73864FDB}"/>
              </a:ext>
            </a:extLst>
          </p:cNvPr>
          <p:cNvCxnSpPr>
            <a:cxnSpLocks/>
          </p:cNvCxnSpPr>
          <p:nvPr/>
        </p:nvCxnSpPr>
        <p:spPr>
          <a:xfrm flipH="1" flipV="1">
            <a:off x="988863" y="176292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E6771BD-5F7C-F040-3B2D-95EA8D86F9A6}"/>
              </a:ext>
            </a:extLst>
          </p:cNvPr>
          <p:cNvSpPr txBox="1"/>
          <p:nvPr/>
        </p:nvSpPr>
        <p:spPr>
          <a:xfrm rot="16200000">
            <a:off x="387120" y="2239919"/>
            <a:ext cx="1610261" cy="253916"/>
          </a:xfrm>
          <a:prstGeom prst="rect">
            <a:avLst/>
          </a:prstGeom>
          <a:noFill/>
        </p:spPr>
        <p:txBody>
          <a:bodyPr wrap="square" rtlCol="0">
            <a:spAutoFit/>
          </a:bodyPr>
          <a:lstStyle/>
          <a:p>
            <a:r>
              <a:rPr lang="en-GB" sz="1050" dirty="0">
                <a:solidFill>
                  <a:srgbClr val="FF0000"/>
                </a:solidFill>
              </a:rPr>
              <a:t>1.2 cancel basket ()</a:t>
            </a:r>
          </a:p>
        </p:txBody>
      </p:sp>
      <p:cxnSp>
        <p:nvCxnSpPr>
          <p:cNvPr id="32" name="Straight Arrow Connector 31">
            <a:extLst>
              <a:ext uri="{FF2B5EF4-FFF2-40B4-BE49-F238E27FC236}">
                <a16:creationId xmlns:a16="http://schemas.microsoft.com/office/drawing/2014/main" id="{27DC8742-5AD7-BEF7-184E-263B1707F71D}"/>
              </a:ext>
            </a:extLst>
          </p:cNvPr>
          <p:cNvCxnSpPr>
            <a:cxnSpLocks/>
          </p:cNvCxnSpPr>
          <p:nvPr/>
        </p:nvCxnSpPr>
        <p:spPr>
          <a:xfrm>
            <a:off x="1333917" y="2049117"/>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68CFCFA-B707-A25D-6785-151D7DC4566C}"/>
              </a:ext>
            </a:extLst>
          </p:cNvPr>
          <p:cNvCxnSpPr>
            <a:cxnSpLocks/>
          </p:cNvCxnSpPr>
          <p:nvPr/>
        </p:nvCxnSpPr>
        <p:spPr>
          <a:xfrm>
            <a:off x="5489408" y="17691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A2A9687-A996-42AB-85D8-86091FBAA502}"/>
              </a:ext>
            </a:extLst>
          </p:cNvPr>
          <p:cNvCxnSpPr>
            <a:cxnSpLocks/>
          </p:cNvCxnSpPr>
          <p:nvPr/>
        </p:nvCxnSpPr>
        <p:spPr>
          <a:xfrm flipV="1">
            <a:off x="5603677" y="1944197"/>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5401389-8FF1-2E3B-F4A3-7878BA472913}"/>
              </a:ext>
            </a:extLst>
          </p:cNvPr>
          <p:cNvSpPr txBox="1"/>
          <p:nvPr/>
        </p:nvSpPr>
        <p:spPr>
          <a:xfrm rot="16200000">
            <a:off x="4981873" y="2186219"/>
            <a:ext cx="1610261" cy="253916"/>
          </a:xfrm>
          <a:prstGeom prst="rect">
            <a:avLst/>
          </a:prstGeom>
          <a:noFill/>
        </p:spPr>
        <p:txBody>
          <a:bodyPr wrap="square" rtlCol="0">
            <a:spAutoFit/>
          </a:bodyPr>
          <a:lstStyle/>
          <a:p>
            <a:r>
              <a:rPr lang="en-GB" sz="1050" dirty="0">
                <a:solidFill>
                  <a:srgbClr val="FF0000"/>
                </a:solidFill>
              </a:rPr>
              <a:t>1.7a picking failed ()</a:t>
            </a:r>
          </a:p>
        </p:txBody>
      </p:sp>
      <p:sp>
        <p:nvSpPr>
          <p:cNvPr id="38" name="TextBox 37">
            <a:extLst>
              <a:ext uri="{FF2B5EF4-FFF2-40B4-BE49-F238E27FC236}">
                <a16:creationId xmlns:a16="http://schemas.microsoft.com/office/drawing/2014/main" id="{83532C47-1DA5-73FB-50ED-F553B6077FF1}"/>
              </a:ext>
            </a:extLst>
          </p:cNvPr>
          <p:cNvSpPr txBox="1"/>
          <p:nvPr/>
        </p:nvSpPr>
        <p:spPr>
          <a:xfrm rot="16200000">
            <a:off x="5374290" y="2186219"/>
            <a:ext cx="1610261" cy="253916"/>
          </a:xfrm>
          <a:prstGeom prst="rect">
            <a:avLst/>
          </a:prstGeom>
          <a:noFill/>
        </p:spPr>
        <p:txBody>
          <a:bodyPr wrap="square" rtlCol="0">
            <a:spAutoFit/>
          </a:bodyPr>
          <a:lstStyle/>
          <a:p>
            <a:r>
              <a:rPr lang="en-GB" sz="1050" dirty="0"/>
              <a:t>1.5 cancel payment ()</a:t>
            </a:r>
          </a:p>
        </p:txBody>
      </p:sp>
      <p:cxnSp>
        <p:nvCxnSpPr>
          <p:cNvPr id="40" name="Straight Arrow Connector 39">
            <a:extLst>
              <a:ext uri="{FF2B5EF4-FFF2-40B4-BE49-F238E27FC236}">
                <a16:creationId xmlns:a16="http://schemas.microsoft.com/office/drawing/2014/main" id="{431EC295-1DB0-6815-D91F-53330287EAF3}"/>
              </a:ext>
            </a:extLst>
          </p:cNvPr>
          <p:cNvCxnSpPr>
            <a:cxnSpLocks/>
          </p:cNvCxnSpPr>
          <p:nvPr/>
        </p:nvCxnSpPr>
        <p:spPr>
          <a:xfrm>
            <a:off x="6351126" y="185070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0A7F4B4-CBB6-8958-CCD3-DEA4AA161A49}"/>
              </a:ext>
            </a:extLst>
          </p:cNvPr>
          <p:cNvCxnSpPr>
            <a:cxnSpLocks/>
          </p:cNvCxnSpPr>
          <p:nvPr/>
        </p:nvCxnSpPr>
        <p:spPr>
          <a:xfrm flipH="1" flipV="1">
            <a:off x="6025772" y="17753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508AD76-E5DB-5CE8-A92F-49BC2E91562D}"/>
              </a:ext>
            </a:extLst>
          </p:cNvPr>
          <p:cNvCxnSpPr>
            <a:cxnSpLocks/>
          </p:cNvCxnSpPr>
          <p:nvPr/>
        </p:nvCxnSpPr>
        <p:spPr>
          <a:xfrm>
            <a:off x="8072832" y="17690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E3966B9-AC17-DF24-11BE-F793DEDC8C1E}"/>
              </a:ext>
            </a:extLst>
          </p:cNvPr>
          <p:cNvSpPr txBox="1"/>
          <p:nvPr/>
        </p:nvSpPr>
        <p:spPr>
          <a:xfrm rot="16200000">
            <a:off x="7676603" y="2389776"/>
            <a:ext cx="1408600" cy="253916"/>
          </a:xfrm>
          <a:prstGeom prst="rect">
            <a:avLst/>
          </a:prstGeom>
          <a:noFill/>
        </p:spPr>
        <p:txBody>
          <a:bodyPr wrap="square" rtlCol="0">
            <a:spAutoFit/>
          </a:bodyPr>
          <a:lstStyle/>
          <a:p>
            <a:r>
              <a:rPr lang="en-GB" sz="1050" dirty="0">
                <a:solidFill>
                  <a:srgbClr val="FF0000"/>
                </a:solidFill>
              </a:rPr>
              <a:t>1.7a shipping failed ()</a:t>
            </a:r>
          </a:p>
        </p:txBody>
      </p:sp>
      <p:sp>
        <p:nvSpPr>
          <p:cNvPr id="54" name="TextBox 53">
            <a:extLst>
              <a:ext uri="{FF2B5EF4-FFF2-40B4-BE49-F238E27FC236}">
                <a16:creationId xmlns:a16="http://schemas.microsoft.com/office/drawing/2014/main" id="{5F0D80E0-FF08-E4AD-2E44-6F53CC792A16}"/>
              </a:ext>
            </a:extLst>
          </p:cNvPr>
          <p:cNvSpPr txBox="1"/>
          <p:nvPr/>
        </p:nvSpPr>
        <p:spPr>
          <a:xfrm rot="16200000">
            <a:off x="7957714" y="2306698"/>
            <a:ext cx="1610261" cy="253916"/>
          </a:xfrm>
          <a:prstGeom prst="rect">
            <a:avLst/>
          </a:prstGeom>
          <a:noFill/>
        </p:spPr>
        <p:txBody>
          <a:bodyPr wrap="square" rtlCol="0">
            <a:spAutoFit/>
          </a:bodyPr>
          <a:lstStyle/>
          <a:p>
            <a:r>
              <a:rPr lang="en-GB" sz="1050" dirty="0"/>
              <a:t>1.5 cancel shipping ()</a:t>
            </a:r>
          </a:p>
        </p:txBody>
      </p:sp>
      <p:cxnSp>
        <p:nvCxnSpPr>
          <p:cNvPr id="56" name="Straight Arrow Connector 55">
            <a:extLst>
              <a:ext uri="{FF2B5EF4-FFF2-40B4-BE49-F238E27FC236}">
                <a16:creationId xmlns:a16="http://schemas.microsoft.com/office/drawing/2014/main" id="{5A0DD62F-46DE-E471-86F4-4A9E886997E0}"/>
              </a:ext>
            </a:extLst>
          </p:cNvPr>
          <p:cNvCxnSpPr>
            <a:cxnSpLocks/>
          </p:cNvCxnSpPr>
          <p:nvPr/>
        </p:nvCxnSpPr>
        <p:spPr>
          <a:xfrm>
            <a:off x="8934550" y="1971180"/>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70B706F-C80E-B84E-4270-4F3E2A9CD642}"/>
              </a:ext>
            </a:extLst>
          </p:cNvPr>
          <p:cNvCxnSpPr>
            <a:cxnSpLocks/>
          </p:cNvCxnSpPr>
          <p:nvPr/>
        </p:nvCxnSpPr>
        <p:spPr>
          <a:xfrm flipH="1" flipV="1">
            <a:off x="8609196" y="1815470"/>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377C4C90-2F14-A68C-50EF-D057D89CE89D}"/>
              </a:ext>
            </a:extLst>
          </p:cNvPr>
          <p:cNvSpPr/>
          <p:nvPr/>
        </p:nvSpPr>
        <p:spPr>
          <a:xfrm>
            <a:off x="99186" y="1490741"/>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59" name="Rectangle 58">
            <a:extLst>
              <a:ext uri="{FF2B5EF4-FFF2-40B4-BE49-F238E27FC236}">
                <a16:creationId xmlns:a16="http://schemas.microsoft.com/office/drawing/2014/main" id="{D9071688-70A9-DB75-D24B-80239131E4C3}"/>
              </a:ext>
            </a:extLst>
          </p:cNvPr>
          <p:cNvSpPr/>
          <p:nvPr/>
        </p:nvSpPr>
        <p:spPr>
          <a:xfrm>
            <a:off x="2410166" y="1498588"/>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
        <p:nvSpPr>
          <p:cNvPr id="60" name="Rectangle 59">
            <a:extLst>
              <a:ext uri="{FF2B5EF4-FFF2-40B4-BE49-F238E27FC236}">
                <a16:creationId xmlns:a16="http://schemas.microsoft.com/office/drawing/2014/main" id="{F0B2A32E-5925-D2A1-0575-EF6EAE514C1B}"/>
              </a:ext>
            </a:extLst>
          </p:cNvPr>
          <p:cNvSpPr/>
          <p:nvPr/>
        </p:nvSpPr>
        <p:spPr>
          <a:xfrm>
            <a:off x="4759637" y="1498294"/>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
        <p:nvSpPr>
          <p:cNvPr id="61" name="Rectangle 60">
            <a:extLst>
              <a:ext uri="{FF2B5EF4-FFF2-40B4-BE49-F238E27FC236}">
                <a16:creationId xmlns:a16="http://schemas.microsoft.com/office/drawing/2014/main" id="{3D79F59C-293F-F839-039B-A3BDC81962D5}"/>
              </a:ext>
            </a:extLst>
          </p:cNvPr>
          <p:cNvSpPr/>
          <p:nvPr/>
        </p:nvSpPr>
        <p:spPr>
          <a:xfrm>
            <a:off x="7033931" y="1498294"/>
            <a:ext cx="2086492" cy="2710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
        <p:nvSpPr>
          <p:cNvPr id="65" name="Rectangle 64">
            <a:extLst>
              <a:ext uri="{FF2B5EF4-FFF2-40B4-BE49-F238E27FC236}">
                <a16:creationId xmlns:a16="http://schemas.microsoft.com/office/drawing/2014/main" id="{73603A70-518F-034E-C7A2-BE66215EB4DF}"/>
              </a:ext>
            </a:extLst>
          </p:cNvPr>
          <p:cNvSpPr/>
          <p:nvPr/>
        </p:nvSpPr>
        <p:spPr>
          <a:xfrm>
            <a:off x="2412538" y="1091972"/>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67" name="Rectangle 66">
            <a:extLst>
              <a:ext uri="{FF2B5EF4-FFF2-40B4-BE49-F238E27FC236}">
                <a16:creationId xmlns:a16="http://schemas.microsoft.com/office/drawing/2014/main" id="{1706E49C-9CCC-7D99-130B-8D8B7E4EBE02}"/>
              </a:ext>
            </a:extLst>
          </p:cNvPr>
          <p:cNvSpPr/>
          <p:nvPr/>
        </p:nvSpPr>
        <p:spPr>
          <a:xfrm>
            <a:off x="4735564" y="1040692"/>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69" name="Rectangle 68">
            <a:extLst>
              <a:ext uri="{FF2B5EF4-FFF2-40B4-BE49-F238E27FC236}">
                <a16:creationId xmlns:a16="http://schemas.microsoft.com/office/drawing/2014/main" id="{11BE5AEC-F24A-C32E-767D-220E6AAF6B68}"/>
              </a:ext>
            </a:extLst>
          </p:cNvPr>
          <p:cNvSpPr/>
          <p:nvPr/>
        </p:nvSpPr>
        <p:spPr>
          <a:xfrm>
            <a:off x="7018398" y="989031"/>
            <a:ext cx="2061833" cy="2890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Tree>
    <p:extLst>
      <p:ext uri="{BB962C8B-B14F-4D97-AF65-F5344CB8AC3E}">
        <p14:creationId xmlns:p14="http://schemas.microsoft.com/office/powerpoint/2010/main" val="23643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8" grpId="0" animBg="1"/>
      <p:bldP spid="59" grpId="0" animBg="1"/>
      <p:bldP spid="60" grpId="0" animBg="1"/>
      <p:bldP spid="61" grpId="0" animBg="1"/>
      <p:bldP spid="65" grpId="0" animBg="1"/>
      <p:bldP spid="67" grpId="0" animBg="1"/>
      <p:bldP spid="6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E7C49B-ECD7-BE2F-5F44-13A9B388EAF0}"/>
              </a:ext>
            </a:extLst>
          </p:cNvPr>
          <p:cNvSpPr>
            <a:spLocks noGrp="1"/>
          </p:cNvSpPr>
          <p:nvPr>
            <p:ph type="sldNum" sz="quarter" idx="12"/>
          </p:nvPr>
        </p:nvSpPr>
        <p:spPr/>
        <p:txBody>
          <a:bodyPr/>
          <a:lstStyle/>
          <a:p>
            <a:fld id="{867D4A06-35AE-BD4A-84A9-613A26F3D41D}" type="slidenum">
              <a:rPr lang="en-US" smtClean="0"/>
              <a:pPr/>
              <a:t>85</a:t>
            </a:fld>
            <a:endParaRPr lang="en-US"/>
          </a:p>
        </p:txBody>
      </p:sp>
      <p:graphicFrame>
        <p:nvGraphicFramePr>
          <p:cNvPr id="3" name="Table 2">
            <a:extLst>
              <a:ext uri="{FF2B5EF4-FFF2-40B4-BE49-F238E27FC236}">
                <a16:creationId xmlns:a16="http://schemas.microsoft.com/office/drawing/2014/main" id="{69FDE59F-B48E-C882-B2C6-972206E59C32}"/>
              </a:ext>
            </a:extLst>
          </p:cNvPr>
          <p:cNvGraphicFramePr>
            <a:graphicFrameLocks noGrp="1"/>
          </p:cNvGraphicFramePr>
          <p:nvPr>
            <p:extLst>
              <p:ext uri="{D42A27DB-BD31-4B8C-83A1-F6EECF244321}">
                <p14:modId xmlns:p14="http://schemas.microsoft.com/office/powerpoint/2010/main" val="825299215"/>
              </p:ext>
            </p:extLst>
          </p:nvPr>
        </p:nvGraphicFramePr>
        <p:xfrm>
          <a:off x="620784" y="1155585"/>
          <a:ext cx="7902432" cy="4546830"/>
        </p:xfrm>
        <a:graphic>
          <a:graphicData uri="http://schemas.openxmlformats.org/drawingml/2006/table">
            <a:tbl>
              <a:tblPr firstRow="1" bandRow="1">
                <a:tableStyleId>{D7AC3CCA-C797-4891-BE02-D94E43425B78}</a:tableStyleId>
              </a:tblPr>
              <a:tblGrid>
                <a:gridCol w="2634144">
                  <a:extLst>
                    <a:ext uri="{9D8B030D-6E8A-4147-A177-3AD203B41FA5}">
                      <a16:colId xmlns:a16="http://schemas.microsoft.com/office/drawing/2014/main" val="398218166"/>
                    </a:ext>
                  </a:extLst>
                </a:gridCol>
                <a:gridCol w="2634144">
                  <a:extLst>
                    <a:ext uri="{9D8B030D-6E8A-4147-A177-3AD203B41FA5}">
                      <a16:colId xmlns:a16="http://schemas.microsoft.com/office/drawing/2014/main" val="463076022"/>
                    </a:ext>
                  </a:extLst>
                </a:gridCol>
                <a:gridCol w="2634144">
                  <a:extLst>
                    <a:ext uri="{9D8B030D-6E8A-4147-A177-3AD203B41FA5}">
                      <a16:colId xmlns:a16="http://schemas.microsoft.com/office/drawing/2014/main" val="273759902"/>
                    </a:ext>
                  </a:extLst>
                </a:gridCol>
              </a:tblGrid>
              <a:tr h="757805">
                <a:tc>
                  <a:txBody>
                    <a:bodyPr/>
                    <a:lstStyle/>
                    <a:p>
                      <a:r>
                        <a:rPr lang="en-US" dirty="0"/>
                        <a:t>Turn Taking</a:t>
                      </a:r>
                    </a:p>
                  </a:txBody>
                  <a:tcPr/>
                </a:tc>
                <a:tc>
                  <a:txBody>
                    <a:bodyPr/>
                    <a:lstStyle/>
                    <a:p>
                      <a:r>
                        <a:rPr lang="en-US" dirty="0"/>
                        <a:t>Routing Slip</a:t>
                      </a:r>
                    </a:p>
                  </a:txBody>
                  <a:tcPr/>
                </a:tc>
                <a:tc>
                  <a:txBody>
                    <a:bodyPr/>
                    <a:lstStyle/>
                    <a:p>
                      <a:r>
                        <a:rPr lang="en-US" dirty="0"/>
                        <a:t>Process Manager</a:t>
                      </a:r>
                    </a:p>
                  </a:txBody>
                  <a:tcPr/>
                </a:tc>
                <a:extLst>
                  <a:ext uri="{0D108BD9-81ED-4DB2-BD59-A6C34878D82A}">
                    <a16:rowId xmlns:a16="http://schemas.microsoft.com/office/drawing/2014/main" val="2411334336"/>
                  </a:ext>
                </a:extLst>
              </a:tr>
              <a:tr h="757805">
                <a:tc>
                  <a:txBody>
                    <a:bodyPr/>
                    <a:lstStyle/>
                    <a:p>
                      <a:pPr algn="ctr"/>
                      <a:r>
                        <a:rPr lang="en-US" sz="1600" dirty="0"/>
                        <a:t>Complex Flow</a:t>
                      </a:r>
                    </a:p>
                  </a:txBody>
                  <a:tcPr/>
                </a:tc>
                <a:tc>
                  <a:txBody>
                    <a:bodyPr/>
                    <a:lstStyle/>
                    <a:p>
                      <a:pPr algn="ctr"/>
                      <a:r>
                        <a:rPr lang="en-US" sz="1600" dirty="0"/>
                        <a:t>Simple Flow</a:t>
                      </a:r>
                    </a:p>
                  </a:txBody>
                  <a:tcPr/>
                </a:tc>
                <a:tc>
                  <a:txBody>
                    <a:bodyPr/>
                    <a:lstStyle/>
                    <a:p>
                      <a:pPr algn="ctr"/>
                      <a:r>
                        <a:rPr lang="en-US" sz="1600" dirty="0"/>
                        <a:t>Complex Flow</a:t>
                      </a:r>
                    </a:p>
                  </a:txBody>
                  <a:tcPr/>
                </a:tc>
                <a:extLst>
                  <a:ext uri="{0D108BD9-81ED-4DB2-BD59-A6C34878D82A}">
                    <a16:rowId xmlns:a16="http://schemas.microsoft.com/office/drawing/2014/main" val="4264733605"/>
                  </a:ext>
                </a:extLst>
              </a:tr>
              <a:tr h="757805">
                <a:tc>
                  <a:txBody>
                    <a:bodyPr/>
                    <a:lstStyle/>
                    <a:p>
                      <a:pPr algn="ctr"/>
                      <a:r>
                        <a:rPr lang="en-US" sz="1600" dirty="0"/>
                        <a:t>Rigid Flow</a:t>
                      </a:r>
                    </a:p>
                  </a:txBody>
                  <a:tcPr/>
                </a:tc>
                <a:tc>
                  <a:txBody>
                    <a:bodyPr/>
                    <a:lstStyle/>
                    <a:p>
                      <a:pPr algn="ctr"/>
                      <a:r>
                        <a:rPr lang="en-US" sz="1600" dirty="0"/>
                        <a:t>Dynamic Flow</a:t>
                      </a:r>
                    </a:p>
                  </a:txBody>
                  <a:tcPr/>
                </a:tc>
                <a:tc>
                  <a:txBody>
                    <a:bodyPr/>
                    <a:lstStyle/>
                    <a:p>
                      <a:pPr algn="ctr"/>
                      <a:r>
                        <a:rPr lang="en-US" sz="1600" dirty="0"/>
                        <a:t>Dynamic Flow</a:t>
                      </a:r>
                    </a:p>
                  </a:txBody>
                  <a:tcPr/>
                </a:tc>
                <a:extLst>
                  <a:ext uri="{0D108BD9-81ED-4DB2-BD59-A6C34878D82A}">
                    <a16:rowId xmlns:a16="http://schemas.microsoft.com/office/drawing/2014/main" val="3726639980"/>
                  </a:ext>
                </a:extLst>
              </a:tr>
              <a:tr h="757805">
                <a:tc>
                  <a:txBody>
                    <a:bodyPr/>
                    <a:lstStyle/>
                    <a:p>
                      <a:pPr algn="ctr"/>
                      <a:r>
                        <a:rPr lang="en-US" sz="1600" dirty="0"/>
                        <a:t>No central point of failure</a:t>
                      </a:r>
                    </a:p>
                  </a:txBody>
                  <a:tcPr/>
                </a:tc>
                <a:tc>
                  <a:txBody>
                    <a:bodyPr/>
                    <a:lstStyle/>
                    <a:p>
                      <a:pPr algn="ctr"/>
                      <a:r>
                        <a:rPr lang="en-US" sz="1600" dirty="0"/>
                        <a:t>No central point of failure</a:t>
                      </a:r>
                    </a:p>
                  </a:txBody>
                  <a:tcPr/>
                </a:tc>
                <a:tc>
                  <a:txBody>
                    <a:bodyPr/>
                    <a:lstStyle/>
                    <a:p>
                      <a:pPr algn="ctr"/>
                      <a:r>
                        <a:rPr lang="en-US" sz="1600" dirty="0"/>
                        <a:t>Central point of failure</a:t>
                      </a:r>
                    </a:p>
                  </a:txBody>
                  <a:tcPr/>
                </a:tc>
                <a:extLst>
                  <a:ext uri="{0D108BD9-81ED-4DB2-BD59-A6C34878D82A}">
                    <a16:rowId xmlns:a16="http://schemas.microsoft.com/office/drawing/2014/main" val="2250548943"/>
                  </a:ext>
                </a:extLst>
              </a:tr>
              <a:tr h="757805">
                <a:tc>
                  <a:txBody>
                    <a:bodyPr/>
                    <a:lstStyle/>
                    <a:p>
                      <a:pPr algn="ctr"/>
                      <a:r>
                        <a:rPr lang="en-US" sz="1600" dirty="0"/>
                        <a:t>Distributed</a:t>
                      </a:r>
                    </a:p>
                  </a:txBody>
                  <a:tcPr/>
                </a:tc>
                <a:tc>
                  <a:txBody>
                    <a:bodyPr/>
                    <a:lstStyle/>
                    <a:p>
                      <a:pPr algn="ctr"/>
                      <a:r>
                        <a:rPr lang="en-US" sz="1600" dirty="0"/>
                        <a:t>Distributed</a:t>
                      </a:r>
                    </a:p>
                  </a:txBody>
                  <a:tcPr/>
                </a:tc>
                <a:tc>
                  <a:txBody>
                    <a:bodyPr/>
                    <a:lstStyle/>
                    <a:p>
                      <a:pPr algn="ctr"/>
                      <a:r>
                        <a:rPr lang="en-US" sz="1600" dirty="0"/>
                        <a:t>Hub-and-Spoke</a:t>
                      </a:r>
                    </a:p>
                  </a:txBody>
                  <a:tcPr/>
                </a:tc>
                <a:extLst>
                  <a:ext uri="{0D108BD9-81ED-4DB2-BD59-A6C34878D82A}">
                    <a16:rowId xmlns:a16="http://schemas.microsoft.com/office/drawing/2014/main" val="2554491901"/>
                  </a:ext>
                </a:extLst>
              </a:tr>
              <a:tr h="757805">
                <a:tc>
                  <a:txBody>
                    <a:bodyPr/>
                    <a:lstStyle/>
                    <a:p>
                      <a:pPr algn="ctr"/>
                      <a:r>
                        <a:rPr lang="en-US" sz="1600" dirty="0"/>
                        <a:t>No central administration or reporting</a:t>
                      </a:r>
                    </a:p>
                  </a:txBody>
                  <a:tcPr/>
                </a:tc>
                <a:tc>
                  <a:txBody>
                    <a:bodyPr/>
                    <a:lstStyle/>
                    <a:p>
                      <a:pPr algn="ctr"/>
                      <a:r>
                        <a:rPr lang="en-US" sz="1600" dirty="0"/>
                        <a:t>Central administration but not reporting</a:t>
                      </a:r>
                    </a:p>
                  </a:txBody>
                  <a:tcPr/>
                </a:tc>
                <a:tc>
                  <a:txBody>
                    <a:bodyPr/>
                    <a:lstStyle/>
                    <a:p>
                      <a:pPr algn="ctr"/>
                      <a:r>
                        <a:rPr lang="en-US" sz="1600" dirty="0"/>
                        <a:t>Central Administration and Reporting</a:t>
                      </a:r>
                    </a:p>
                  </a:txBody>
                  <a:tcPr/>
                </a:tc>
                <a:extLst>
                  <a:ext uri="{0D108BD9-81ED-4DB2-BD59-A6C34878D82A}">
                    <a16:rowId xmlns:a16="http://schemas.microsoft.com/office/drawing/2014/main" val="3573434767"/>
                  </a:ext>
                </a:extLst>
              </a:tr>
            </a:tbl>
          </a:graphicData>
        </a:graphic>
      </p:graphicFrame>
      <p:sp>
        <p:nvSpPr>
          <p:cNvPr id="4" name="Google Shape;104;p25">
            <a:extLst>
              <a:ext uri="{FF2B5EF4-FFF2-40B4-BE49-F238E27FC236}">
                <a16:creationId xmlns:a16="http://schemas.microsoft.com/office/drawing/2014/main" id="{0B10B5D6-AF37-4B28-459E-B7117324D8A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Summary</a:t>
            </a:r>
          </a:p>
        </p:txBody>
      </p:sp>
    </p:spTree>
    <p:extLst>
      <p:ext uri="{BB962C8B-B14F-4D97-AF65-F5344CB8AC3E}">
        <p14:creationId xmlns:p14="http://schemas.microsoft.com/office/powerpoint/2010/main" val="10377141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86</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Conversations</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674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Reactive Architectures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87</a:t>
            </a:fld>
            <a:endParaRPr lang="en-US"/>
          </a:p>
        </p:txBody>
      </p:sp>
    </p:spTree>
    <p:extLst>
      <p:ext uri="{BB962C8B-B14F-4D97-AF65-F5344CB8AC3E}">
        <p14:creationId xmlns:p14="http://schemas.microsoft.com/office/powerpoint/2010/main" val="10312273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88</a:t>
            </a:fld>
            <a:endParaRPr lang="en-US"/>
          </a:p>
        </p:txBody>
      </p:sp>
    </p:spTree>
    <p:extLst>
      <p:ext uri="{BB962C8B-B14F-4D97-AF65-F5344CB8AC3E}">
        <p14:creationId xmlns:p14="http://schemas.microsoft.com/office/powerpoint/2010/main" val="18427217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89</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God Object: </a:t>
            </a:r>
            <a:r>
              <a:rPr lang="en-US" sz="1050" dirty="0">
                <a:latin typeface="Chalkboard" panose="03050602040202020205" pitchFamily="66" charset="77"/>
              </a:rPr>
              <a:t> A danger here is that we end up with a ”god” object, such as Cart here, that controls all the other objects. This is a high-degree of behavioral coupling</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378081" y="1095145"/>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Call and Return: </a:t>
            </a:r>
            <a:r>
              <a:rPr lang="en-US" sz="1050" dirty="0">
                <a:latin typeface="Chalkboard" panose="03050602040202020205" pitchFamily="66" charset="77"/>
              </a:rPr>
              <a:t>The main method represents our entry point and it uses message passing to invoke objects, which in turn invoke other objects, and return to their caller</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3C7C83-F86D-3368-0E07-9A9D2FB2FA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878" y="1926143"/>
            <a:ext cx="7527119" cy="3305955"/>
          </a:xfrm>
          <a:prstGeom prst="rect">
            <a:avLst/>
          </a:prstGeom>
        </p:spPr>
      </p:pic>
    </p:spTree>
    <p:extLst>
      <p:ext uri="{BB962C8B-B14F-4D97-AF65-F5344CB8AC3E}">
        <p14:creationId xmlns:p14="http://schemas.microsoft.com/office/powerpoint/2010/main" val="52394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77979"/>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85276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90</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19604879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91</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415498"/>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001994" y="970518"/>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Feature Envy: </a:t>
            </a:r>
            <a:r>
              <a:rPr lang="en-US" sz="1050" dirty="0">
                <a:latin typeface="Chalkboard" panose="03050602040202020205" pitchFamily="66" charset="77"/>
              </a:rPr>
              <a:t>Because domain logic needs to co-ordinate across these resources, it ends up either on the client, the API Gateway, or the Cart service and not in individual services. An </a:t>
            </a:r>
            <a:r>
              <a:rPr lang="en-US" sz="1050" i="1" dirty="0">
                <a:latin typeface="Chalkboard" panose="03050602040202020205" pitchFamily="66" charset="77"/>
              </a:rPr>
              <a:t>anti-pattern</a:t>
            </a:r>
            <a:r>
              <a:rPr lang="en-US" sz="1050" dirty="0">
                <a:latin typeface="Chalkboard" panose="03050602040202020205" pitchFamily="66" charset="77"/>
              </a:rPr>
              <a:t>.</a:t>
            </a:r>
          </a:p>
        </p:txBody>
      </p:sp>
      <p:cxnSp>
        <p:nvCxnSpPr>
          <p:cNvPr id="24" name="Straight Arrow Connector 23">
            <a:extLst>
              <a:ext uri="{FF2B5EF4-FFF2-40B4-BE49-F238E27FC236}">
                <a16:creationId xmlns:a16="http://schemas.microsoft.com/office/drawing/2014/main" id="{8F0D14B6-A45B-0D69-C165-693416AE599F}"/>
              </a:ext>
            </a:extLst>
          </p:cNvPr>
          <p:cNvCxnSpPr>
            <a:cxnSpLocks/>
          </p:cNvCxnSpPr>
          <p:nvPr/>
        </p:nvCxnSpPr>
        <p:spPr>
          <a:xfrm>
            <a:off x="2882213" y="1709182"/>
            <a:ext cx="2187147" cy="428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709182"/>
            <a:ext cx="1955457" cy="937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21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92</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3776279" y="4420194"/>
            <a:ext cx="795721" cy="559435"/>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4466064" y="3795070"/>
            <a:ext cx="316001" cy="62512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4782064" y="2701496"/>
            <a:ext cx="259493" cy="534138"/>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4861697" y="1794742"/>
            <a:ext cx="171450" cy="34732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495609" y="5362259"/>
            <a:ext cx="3760439" cy="253916"/>
          </a:xfrm>
          <a:prstGeom prst="rect">
            <a:avLst/>
          </a:prstGeom>
          <a:noFill/>
          <a:ln>
            <a:solidFill>
              <a:schemeClr val="accent1"/>
            </a:solidFill>
          </a:ln>
        </p:spPr>
        <p:txBody>
          <a:bodyPr wrap="square" rtlCol="0">
            <a:spAutoFit/>
          </a:bodyPr>
          <a:lstStyle/>
          <a:p>
            <a:r>
              <a:rPr lang="en-US" sz="1050" b="1" dirty="0"/>
              <a:t>Faults Propagate: </a:t>
            </a:r>
            <a:r>
              <a:rPr lang="en-US" sz="105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6028150" y="1402327"/>
            <a:ext cx="2487200" cy="577081"/>
          </a:xfrm>
          <a:prstGeom prst="rect">
            <a:avLst/>
          </a:prstGeom>
          <a:noFill/>
          <a:ln>
            <a:solidFill>
              <a:schemeClr val="accent1"/>
            </a:solidFill>
          </a:ln>
        </p:spPr>
        <p:txBody>
          <a:bodyPr wrap="square" rtlCol="0">
            <a:spAutoFit/>
          </a:bodyPr>
          <a:lstStyle/>
          <a:p>
            <a:r>
              <a:rPr lang="en-US" sz="1050" dirty="0">
                <a:latin typeface="Chalkboard" panose="03050602040202020205" pitchFamily="66" charset="77"/>
              </a:rPr>
              <a:t>RPC is a synchronous conversation – both parties need to be active during the call</a:t>
            </a:r>
          </a:p>
        </p:txBody>
      </p:sp>
    </p:spTree>
    <p:extLst>
      <p:ext uri="{BB962C8B-B14F-4D97-AF65-F5344CB8AC3E}">
        <p14:creationId xmlns:p14="http://schemas.microsoft.com/office/powerpoint/2010/main" val="381421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6955" y="1467823"/>
            <a:ext cx="6430090" cy="3922355"/>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4859145" y="4961281"/>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Data Flow Programming</a:t>
            </a:r>
            <a:r>
              <a:rPr lang="en-US" sz="1050" dirty="0">
                <a:latin typeface="Chalkboard" panose="03050602040202020205" pitchFamily="66" charset="77"/>
              </a:rPr>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93</a:t>
            </a:fld>
            <a:endParaRPr lang="en-US"/>
          </a:p>
        </p:txBody>
      </p:sp>
    </p:spTree>
    <p:extLst>
      <p:ext uri="{BB962C8B-B14F-4D97-AF65-F5344CB8AC3E}">
        <p14:creationId xmlns:p14="http://schemas.microsoft.com/office/powerpoint/2010/main" val="11228147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824646" y="1339850"/>
            <a:ext cx="7494709" cy="4178300"/>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94</a:t>
            </a:fld>
            <a:endParaRPr lang="en-US"/>
          </a:p>
        </p:txBody>
      </p:sp>
    </p:spTree>
    <p:extLst>
      <p:ext uri="{BB962C8B-B14F-4D97-AF65-F5344CB8AC3E}">
        <p14:creationId xmlns:p14="http://schemas.microsoft.com/office/powerpoint/2010/main" val="8317757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E745D69-E361-E1DE-DA3F-AF953912AE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8761" y="1339850"/>
            <a:ext cx="6766478" cy="4178300"/>
          </a:xfrm>
          <a:prstGeom prst="rect">
            <a:avLst/>
          </a:prstGeom>
        </p:spPr>
      </p:pic>
      <p:sp>
        <p:nvSpPr>
          <p:cNvPr id="6" name="Slide Number Placeholder 5">
            <a:extLst>
              <a:ext uri="{FF2B5EF4-FFF2-40B4-BE49-F238E27FC236}">
                <a16:creationId xmlns:a16="http://schemas.microsoft.com/office/drawing/2014/main" id="{4E0F0927-83F0-7524-486E-407463FE4DFD}"/>
              </a:ext>
            </a:extLst>
          </p:cNvPr>
          <p:cNvSpPr>
            <a:spLocks noGrp="1"/>
          </p:cNvSpPr>
          <p:nvPr>
            <p:ph type="sldNum" sz="quarter" idx="12"/>
          </p:nvPr>
        </p:nvSpPr>
        <p:spPr/>
        <p:txBody>
          <a:bodyPr/>
          <a:lstStyle/>
          <a:p>
            <a:fld id="{D8273862-4A78-4144-8C8C-371630D2B803}" type="slidenum">
              <a:rPr lang="en-US" smtClean="0"/>
              <a:t>95</a:t>
            </a:fld>
            <a:endParaRPr lang="en-US"/>
          </a:p>
        </p:txBody>
      </p:sp>
    </p:spTree>
    <p:extLst>
      <p:ext uri="{BB962C8B-B14F-4D97-AF65-F5344CB8AC3E}">
        <p14:creationId xmlns:p14="http://schemas.microsoft.com/office/powerpoint/2010/main" val="10144421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609218"/>
            <a:ext cx="8178800" cy="3639565"/>
          </a:xfrm>
          <a:prstGeom prst="rect">
            <a:avLst/>
          </a:prstGeom>
        </p:spPr>
      </p:pic>
      <p:sp>
        <p:nvSpPr>
          <p:cNvPr id="4" name="TextBox 3">
            <a:extLst>
              <a:ext uri="{FF2B5EF4-FFF2-40B4-BE49-F238E27FC236}">
                <a16:creationId xmlns:a16="http://schemas.microsoft.com/office/drawing/2014/main" id="{74733BED-4544-35FC-54F3-B85E79A65D6E}"/>
              </a:ext>
            </a:extLst>
          </p:cNvPr>
          <p:cNvSpPr txBox="1"/>
          <p:nvPr/>
        </p:nvSpPr>
        <p:spPr>
          <a:xfrm>
            <a:off x="5697416"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Capacity</a:t>
            </a:r>
            <a:r>
              <a:rPr lang="en-GB" sz="1050" dirty="0">
                <a:latin typeface="Chalkboard" panose="03050602040202020205" pitchFamily="66" charset="77"/>
              </a:rPr>
              <a:t>: In dataflow programming we do not activate a node to read from the input, if there is no space on the output. (Infinite capacity links exist only in theory). This creates </a:t>
            </a:r>
            <a:r>
              <a:rPr lang="en-GB" sz="1050" b="1" dirty="0">
                <a:latin typeface="Chalkboard" panose="03050602040202020205" pitchFamily="66" charset="77"/>
              </a:rPr>
              <a:t>backpressure</a:t>
            </a:r>
            <a:r>
              <a:rPr lang="en-GB" sz="1050" dirty="0">
                <a:latin typeface="Chalkboard" panose="03050602040202020205" pitchFamily="66" charset="77"/>
              </a:rPr>
              <a:t>.</a:t>
            </a:r>
            <a:endParaRPr lang="en-GB" sz="1050" b="1" dirty="0">
              <a:latin typeface="Chalkboard" panose="03050602040202020205" pitchFamily="66" charset="77"/>
            </a:endParaRPr>
          </a:p>
        </p:txBody>
      </p:sp>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96</a:t>
            </a:fld>
            <a:endParaRPr lang="en-US"/>
          </a:p>
        </p:txBody>
      </p:sp>
      <p:sp>
        <p:nvSpPr>
          <p:cNvPr id="2" name="TextBox 1">
            <a:extLst>
              <a:ext uri="{FF2B5EF4-FFF2-40B4-BE49-F238E27FC236}">
                <a16:creationId xmlns:a16="http://schemas.microsoft.com/office/drawing/2014/main" id="{9A15EE42-5C2A-6B90-CF47-78EEEEDEAD87}"/>
              </a:ext>
            </a:extLst>
          </p:cNvPr>
          <p:cNvSpPr txBox="1"/>
          <p:nvPr/>
        </p:nvSpPr>
        <p:spPr>
          <a:xfrm>
            <a:off x="2733432"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Node Lifetime</a:t>
            </a:r>
            <a:r>
              <a:rPr lang="en-GB" sz="1050" dirty="0">
                <a:latin typeface="Chalkboard" panose="03050602040202020205" pitchFamily="66" charset="77"/>
              </a:rPr>
              <a:t>: In ‘classic’ dataflow programming the lifetime of a node is from activation when there is work to do (push) or work is requested (pull) until it has pushed the answer.</a:t>
            </a:r>
            <a:r>
              <a:rPr lang="en-GB" sz="1050" b="1" dirty="0">
                <a:latin typeface="Chalkboard" panose="03050602040202020205" pitchFamily="66" charset="77"/>
              </a:rPr>
              <a:t> </a:t>
            </a:r>
          </a:p>
        </p:txBody>
      </p:sp>
    </p:spTree>
    <p:extLst>
      <p:ext uri="{BB962C8B-B14F-4D97-AF65-F5344CB8AC3E}">
        <p14:creationId xmlns:p14="http://schemas.microsoft.com/office/powerpoint/2010/main" val="363177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203606" y="239233"/>
            <a:ext cx="3781295" cy="461665"/>
          </a:xfrm>
          <a:prstGeom prst="rect">
            <a:avLst/>
          </a:prstGeom>
          <a:noFill/>
          <a:ln w="19050">
            <a:solidFill>
              <a:schemeClr val="accent1"/>
            </a:solidFill>
          </a:ln>
        </p:spPr>
        <p:txBody>
          <a:bodyPr wrap="square" rtlCol="0">
            <a:spAutoFit/>
          </a:bodyPr>
          <a:lstStyle/>
          <a:p>
            <a:r>
              <a:rPr lang="en-US" sz="2400" dirty="0">
                <a:latin typeface="Chalkboard" panose="03050602040202020205" pitchFamily="66" charset="77"/>
              </a:rPr>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203606" y="783072"/>
            <a:ext cx="8601727" cy="738664"/>
          </a:xfrm>
          <a:prstGeom prst="rect">
            <a:avLst/>
          </a:prstGeom>
          <a:noFill/>
          <a:ln w="19050">
            <a:solidFill>
              <a:schemeClr val="accent1"/>
            </a:solidFill>
          </a:ln>
        </p:spPr>
        <p:txBody>
          <a:bodyPr wrap="square" rtlCol="0">
            <a:spAutoFit/>
          </a:bodyPr>
          <a:lstStyle/>
          <a:p>
            <a:r>
              <a:rPr lang="en-US" sz="1400" dirty="0">
                <a:latin typeface="Chalkboard" panose="03050602040202020205" pitchFamily="66" charset="77"/>
              </a:rPr>
              <a:t>Published in September 2014</a:t>
            </a:r>
          </a:p>
          <a:p>
            <a:r>
              <a:rPr lang="en-US" sz="1400" dirty="0">
                <a:latin typeface="Chalkboard" panose="03050602040202020205" pitchFamily="66" charset="77"/>
              </a:rPr>
              <a:t>Author(s): </a:t>
            </a:r>
            <a:r>
              <a:rPr lang="en-GB" sz="1400" dirty="0">
                <a:latin typeface="Chalkboard" panose="03050602040202020205" pitchFamily="66" charset="77"/>
              </a:rPr>
              <a:t>Jonas </a:t>
            </a:r>
            <a:r>
              <a:rPr lang="en-GB" sz="1400" dirty="0" err="1">
                <a:latin typeface="Chalkboard" panose="03050602040202020205" pitchFamily="66" charset="77"/>
              </a:rPr>
              <a:t>Bonér</a:t>
            </a:r>
            <a:r>
              <a:rPr lang="en-US" sz="1400" dirty="0">
                <a:latin typeface="Chalkboard" panose="03050602040202020205" pitchFamily="66" charset="77"/>
              </a:rPr>
              <a:t> (</a:t>
            </a:r>
            <a:r>
              <a:rPr lang="en-GB" sz="1400" dirty="0">
                <a:latin typeface="Chalkboard" panose="03050602040202020205" pitchFamily="66" charset="77"/>
              </a:rPr>
              <a:t>Erik Meijer, Martin </a:t>
            </a:r>
            <a:r>
              <a:rPr lang="en-GB" sz="1400" dirty="0" err="1">
                <a:latin typeface="Chalkboard" panose="03050602040202020205" pitchFamily="66" charset="77"/>
              </a:rPr>
              <a:t>Odersky</a:t>
            </a:r>
            <a:r>
              <a:rPr lang="en-GB" sz="1400" dirty="0">
                <a:latin typeface="Chalkboard" panose="03050602040202020205" pitchFamily="66" charset="77"/>
              </a:rPr>
              <a:t>, Greg Young, Martin Thompson, Roland Kuhn, James Ward and Guillaume Bort</a:t>
            </a:r>
            <a:r>
              <a:rPr lang="en-US" sz="1400" dirty="0">
                <a:latin typeface="Chalkboard" panose="03050602040202020205" pitchFamily="66" charset="77"/>
              </a:rPr>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203606" y="1662184"/>
            <a:ext cx="5883927"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Defines an architectural style: </a:t>
            </a:r>
            <a:r>
              <a:rPr lang="en-GB" b="1" dirty="0">
                <a:latin typeface="Chalkboard" panose="03050602040202020205" pitchFamily="66" charset="77"/>
              </a:rPr>
              <a:t>Reactive Applications</a:t>
            </a:r>
            <a:endParaRPr lang="en-US" b="1" dirty="0">
              <a:latin typeface="Chalkboard" panose="03050602040202020205" pitchFamily="66" charset="77"/>
            </a:endParaRPr>
          </a:p>
        </p:txBody>
      </p:sp>
      <p:sp>
        <p:nvSpPr>
          <p:cNvPr id="10" name="TextBox 9">
            <a:extLst>
              <a:ext uri="{FF2B5EF4-FFF2-40B4-BE49-F238E27FC236}">
                <a16:creationId xmlns:a16="http://schemas.microsoft.com/office/drawing/2014/main" id="{51E1E8F9-55AF-E151-4532-47EEAE9D2555}"/>
              </a:ext>
            </a:extLst>
          </p:cNvPr>
          <p:cNvSpPr txBox="1"/>
          <p:nvPr/>
        </p:nvSpPr>
        <p:spPr>
          <a:xfrm>
            <a:off x="203606" y="2199401"/>
            <a:ext cx="3781295"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852233" y="2736618"/>
            <a:ext cx="7004833"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events</a:t>
            </a:r>
            <a:r>
              <a:rPr lang="en-GB" sz="1600" dirty="0">
                <a:latin typeface="Chalkboard" panose="03050602040202020205" pitchFamily="66" charset="77"/>
              </a:rPr>
              <a:t>: their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1732765" y="3288382"/>
            <a:ext cx="6827035"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load</a:t>
            </a:r>
            <a:r>
              <a:rPr lang="en-GB" sz="1600" dirty="0">
                <a:latin typeface="Chalkboard" panose="03050602040202020205" pitchFamily="66" charset="77"/>
              </a:rPr>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1732765" y="3844918"/>
            <a:ext cx="71318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failure</a:t>
            </a:r>
            <a:r>
              <a:rPr lang="en-GB" sz="1600" dirty="0">
                <a:latin typeface="Chalkboard" panose="03050602040202020205" pitchFamily="66" charset="77"/>
              </a:rPr>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1732765" y="4446058"/>
            <a:ext cx="66492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users</a:t>
            </a:r>
            <a:r>
              <a:rPr lang="en-GB" sz="1600" dirty="0">
                <a:latin typeface="Chalkboard" panose="03050602040202020205" pitchFamily="66" charset="77"/>
              </a:rPr>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748573" y="5047198"/>
            <a:ext cx="7811227" cy="1077218"/>
          </a:xfrm>
          <a:prstGeom prst="rect">
            <a:avLst/>
          </a:prstGeom>
          <a:noFill/>
          <a:ln w="19050">
            <a:solidFill>
              <a:schemeClr val="accent1"/>
            </a:solidFill>
          </a:ln>
        </p:spPr>
        <p:txBody>
          <a:bodyPr wrap="square" rtlCol="0">
            <a:spAutoFit/>
          </a:bodyPr>
          <a:lstStyle/>
          <a:p>
            <a:r>
              <a:rPr lang="en-GB" sz="1600" b="1" dirty="0">
                <a:latin typeface="Chalkboard" panose="03050602040202020205" pitchFamily="66" charset="77"/>
              </a:rPr>
              <a:t>Responsive</a:t>
            </a:r>
            <a:r>
              <a:rPr lang="en-GB" sz="1600" dirty="0">
                <a:latin typeface="Chalkboard" panose="03050602040202020205" pitchFamily="66" charset="77"/>
              </a:rPr>
              <a:t>: The system responds in a timely manner.</a:t>
            </a:r>
          </a:p>
          <a:p>
            <a:r>
              <a:rPr lang="en-GB" sz="1600" b="1" dirty="0">
                <a:latin typeface="Chalkboard" panose="03050602040202020205" pitchFamily="66" charset="77"/>
              </a:rPr>
              <a:t>Resilient</a:t>
            </a:r>
            <a:r>
              <a:rPr lang="en-GB" sz="1600" dirty="0">
                <a:latin typeface="Chalkboard" panose="03050602040202020205" pitchFamily="66" charset="77"/>
              </a:rPr>
              <a:t>: The system stays responsive in the presence of failure.</a:t>
            </a:r>
          </a:p>
          <a:p>
            <a:r>
              <a:rPr lang="en-GB" sz="1600" b="1" dirty="0">
                <a:latin typeface="Chalkboard" panose="03050602040202020205" pitchFamily="66" charset="77"/>
              </a:rPr>
              <a:t>Elastic</a:t>
            </a:r>
            <a:r>
              <a:rPr lang="en-GB" sz="1600" dirty="0">
                <a:latin typeface="Chalkboard" panose="03050602040202020205" pitchFamily="66" charset="77"/>
              </a:rPr>
              <a:t>: The system stays responsive under varying workload.</a:t>
            </a:r>
          </a:p>
          <a:p>
            <a:r>
              <a:rPr lang="en-GB" sz="1600" b="1" dirty="0">
                <a:latin typeface="Chalkboard" panose="03050602040202020205" pitchFamily="66" charset="77"/>
              </a:rPr>
              <a:t>Message Driven</a:t>
            </a:r>
            <a:r>
              <a:rPr lang="en-GB" sz="1600" dirty="0">
                <a:latin typeface="Chalkboard" panose="03050602040202020205" pitchFamily="66" charset="77"/>
              </a:rPr>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203606" y="6342399"/>
            <a:ext cx="3781295" cy="253916"/>
          </a:xfrm>
          <a:prstGeom prst="rect">
            <a:avLst/>
          </a:prstGeom>
          <a:noFill/>
          <a:ln w="19050">
            <a:solidFill>
              <a:schemeClr val="accent1"/>
            </a:solidFill>
          </a:ln>
        </p:spPr>
        <p:txBody>
          <a:bodyPr wrap="square" rtlCol="0">
            <a:spAutoFit/>
          </a:bodyPr>
          <a:lstStyle/>
          <a:p>
            <a:r>
              <a:rPr lang="en-GB" sz="1050" b="1" dirty="0">
                <a:hlinkClick r:id="rId3"/>
              </a:rPr>
              <a:t>https://</a:t>
            </a:r>
            <a:r>
              <a:rPr lang="en-GB" sz="1050" b="1" dirty="0" err="1">
                <a:hlinkClick r:id="rId3"/>
              </a:rPr>
              <a:t>www.reactivemanifesto.org</a:t>
            </a:r>
            <a:r>
              <a:rPr lang="en-GB" sz="1050" b="1" dirty="0">
                <a:hlinkClick r:id="rId3"/>
              </a:rPr>
              <a:t>/</a:t>
            </a:r>
            <a:endParaRPr lang="en-GB" sz="105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97</a:t>
            </a:fld>
            <a:endParaRPr lang="en-US"/>
          </a:p>
        </p:txBody>
      </p:sp>
    </p:spTree>
    <p:extLst>
      <p:ext uri="{BB962C8B-B14F-4D97-AF65-F5344CB8AC3E}">
        <p14:creationId xmlns:p14="http://schemas.microsoft.com/office/powerpoint/2010/main" val="227634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4150A-7A70-BCA1-F441-FA5B7CAAB56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10B73E4-12CA-1128-B379-D2CD31B1B895}"/>
              </a:ext>
            </a:extLst>
          </p:cNvPr>
          <p:cNvSpPr txBox="1"/>
          <p:nvPr/>
        </p:nvSpPr>
        <p:spPr>
          <a:xfrm>
            <a:off x="3832496" y="4073251"/>
            <a:ext cx="1927067"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100" dirty="0"/>
              <a:t>Message Driven</a:t>
            </a:r>
          </a:p>
        </p:txBody>
      </p:sp>
      <p:sp>
        <p:nvSpPr>
          <p:cNvPr id="9" name="TextBox 8">
            <a:extLst>
              <a:ext uri="{FF2B5EF4-FFF2-40B4-BE49-F238E27FC236}">
                <a16:creationId xmlns:a16="http://schemas.microsoft.com/office/drawing/2014/main" id="{3D276628-BEE1-57AC-46B1-B6D0010C36B4}"/>
              </a:ext>
            </a:extLst>
          </p:cNvPr>
          <p:cNvSpPr txBox="1"/>
          <p:nvPr/>
        </p:nvSpPr>
        <p:spPr>
          <a:xfrm>
            <a:off x="3857575" y="2505067"/>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Responsive</a:t>
            </a:r>
          </a:p>
        </p:txBody>
      </p:sp>
      <p:sp>
        <p:nvSpPr>
          <p:cNvPr id="10" name="TextBox 9">
            <a:extLst>
              <a:ext uri="{FF2B5EF4-FFF2-40B4-BE49-F238E27FC236}">
                <a16:creationId xmlns:a16="http://schemas.microsoft.com/office/drawing/2014/main" id="{24B53BB6-226A-8973-CBCC-0180D0289222}"/>
              </a:ext>
            </a:extLst>
          </p:cNvPr>
          <p:cNvSpPr txBox="1"/>
          <p:nvPr/>
        </p:nvSpPr>
        <p:spPr>
          <a:xfrm>
            <a:off x="6018404" y="3230876"/>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Resilient</a:t>
            </a:r>
          </a:p>
        </p:txBody>
      </p:sp>
      <p:sp>
        <p:nvSpPr>
          <p:cNvPr id="11" name="TextBox 10">
            <a:extLst>
              <a:ext uri="{FF2B5EF4-FFF2-40B4-BE49-F238E27FC236}">
                <a16:creationId xmlns:a16="http://schemas.microsoft.com/office/drawing/2014/main" id="{C9E5A2F6-B1F5-97D1-9D19-E291876A5553}"/>
              </a:ext>
            </a:extLst>
          </p:cNvPr>
          <p:cNvSpPr txBox="1"/>
          <p:nvPr/>
        </p:nvSpPr>
        <p:spPr>
          <a:xfrm>
            <a:off x="1642123" y="3214435"/>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Elastic</a:t>
            </a:r>
          </a:p>
        </p:txBody>
      </p:sp>
      <p:cxnSp>
        <p:nvCxnSpPr>
          <p:cNvPr id="13" name="Straight Arrow Connector 12">
            <a:extLst>
              <a:ext uri="{FF2B5EF4-FFF2-40B4-BE49-F238E27FC236}">
                <a16:creationId xmlns:a16="http://schemas.microsoft.com/office/drawing/2014/main" id="{55E2BF75-3558-07ED-BBDF-233A357D4FBB}"/>
              </a:ext>
            </a:extLst>
          </p:cNvPr>
          <p:cNvCxnSpPr>
            <a:cxnSpLocks/>
          </p:cNvCxnSpPr>
          <p:nvPr/>
        </p:nvCxnSpPr>
        <p:spPr>
          <a:xfrm flipV="1">
            <a:off x="4767719" y="2952227"/>
            <a:ext cx="0" cy="9911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AB04E-1C1F-550A-2FFC-E49271F4D905}"/>
              </a:ext>
            </a:extLst>
          </p:cNvPr>
          <p:cNvCxnSpPr>
            <a:cxnSpLocks/>
          </p:cNvCxnSpPr>
          <p:nvPr/>
        </p:nvCxnSpPr>
        <p:spPr>
          <a:xfrm>
            <a:off x="3621589" y="3431348"/>
            <a:ext cx="2306354"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7FABCF-75F0-6DD6-B251-95802F171866}"/>
              </a:ext>
            </a:extLst>
          </p:cNvPr>
          <p:cNvCxnSpPr>
            <a:cxnSpLocks/>
          </p:cNvCxnSpPr>
          <p:nvPr/>
        </p:nvCxnSpPr>
        <p:spPr>
          <a:xfrm flipV="1">
            <a:off x="2617940" y="2665695"/>
            <a:ext cx="1121079" cy="44310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ED361B-D056-3781-1FE3-B9A6C88B033F}"/>
              </a:ext>
            </a:extLst>
          </p:cNvPr>
          <p:cNvCxnSpPr>
            <a:cxnSpLocks/>
          </p:cNvCxnSpPr>
          <p:nvPr/>
        </p:nvCxnSpPr>
        <p:spPr>
          <a:xfrm flipH="1" flipV="1">
            <a:off x="5866878" y="2665696"/>
            <a:ext cx="1310536" cy="4791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7D86C-BC93-104A-970F-1A76C3AE530A}"/>
              </a:ext>
            </a:extLst>
          </p:cNvPr>
          <p:cNvCxnSpPr>
            <a:cxnSpLocks/>
          </p:cNvCxnSpPr>
          <p:nvPr/>
        </p:nvCxnSpPr>
        <p:spPr>
          <a:xfrm flipH="1" flipV="1">
            <a:off x="2610112" y="3623291"/>
            <a:ext cx="1128908" cy="653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18319C-F5BC-1D16-F57B-11E128088CF6}"/>
              </a:ext>
            </a:extLst>
          </p:cNvPr>
          <p:cNvCxnSpPr>
            <a:cxnSpLocks/>
          </p:cNvCxnSpPr>
          <p:nvPr/>
        </p:nvCxnSpPr>
        <p:spPr>
          <a:xfrm flipV="1">
            <a:off x="5815209" y="3720091"/>
            <a:ext cx="1361422" cy="6037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A44BF-0935-8E3A-03B3-38975B3CC7DC}"/>
              </a:ext>
            </a:extLst>
          </p:cNvPr>
          <p:cNvCxnSpPr>
            <a:cxnSpLocks/>
          </p:cNvCxnSpPr>
          <p:nvPr/>
        </p:nvCxnSpPr>
        <p:spPr>
          <a:xfrm>
            <a:off x="512002" y="3821221"/>
            <a:ext cx="7383311" cy="70459"/>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FE41DA-B770-F676-BC0A-F7B20C7DFAD2}"/>
              </a:ext>
            </a:extLst>
          </p:cNvPr>
          <p:cNvCxnSpPr>
            <a:cxnSpLocks/>
          </p:cNvCxnSpPr>
          <p:nvPr/>
        </p:nvCxnSpPr>
        <p:spPr>
          <a:xfrm>
            <a:off x="512002" y="2952228"/>
            <a:ext cx="7473126" cy="156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D11A61-947A-F5A5-9D25-51A34DDCDB77}"/>
              </a:ext>
            </a:extLst>
          </p:cNvPr>
          <p:cNvSpPr txBox="1"/>
          <p:nvPr/>
        </p:nvSpPr>
        <p:spPr>
          <a:xfrm>
            <a:off x="512002" y="2543567"/>
            <a:ext cx="981727" cy="323165"/>
          </a:xfrm>
          <a:prstGeom prst="rect">
            <a:avLst/>
          </a:prstGeom>
          <a:noFill/>
        </p:spPr>
        <p:txBody>
          <a:bodyPr wrap="square" rtlCol="0">
            <a:spAutoFit/>
          </a:bodyPr>
          <a:lstStyle/>
          <a:p>
            <a:r>
              <a:rPr lang="en-US" sz="1500" b="1" dirty="0"/>
              <a:t>Value</a:t>
            </a:r>
          </a:p>
        </p:txBody>
      </p:sp>
      <p:sp>
        <p:nvSpPr>
          <p:cNvPr id="38" name="TextBox 37">
            <a:extLst>
              <a:ext uri="{FF2B5EF4-FFF2-40B4-BE49-F238E27FC236}">
                <a16:creationId xmlns:a16="http://schemas.microsoft.com/office/drawing/2014/main" id="{0AE2871B-6D3C-A3B5-ABA6-3C2714987FE1}"/>
              </a:ext>
            </a:extLst>
          </p:cNvPr>
          <p:cNvSpPr txBox="1"/>
          <p:nvPr/>
        </p:nvSpPr>
        <p:spPr>
          <a:xfrm>
            <a:off x="481901" y="3214436"/>
            <a:ext cx="981727" cy="323165"/>
          </a:xfrm>
          <a:prstGeom prst="rect">
            <a:avLst/>
          </a:prstGeom>
          <a:noFill/>
        </p:spPr>
        <p:txBody>
          <a:bodyPr wrap="square" rtlCol="0">
            <a:spAutoFit/>
          </a:bodyPr>
          <a:lstStyle/>
          <a:p>
            <a:r>
              <a:rPr lang="en-US" sz="1500" b="1" dirty="0"/>
              <a:t>Form</a:t>
            </a:r>
          </a:p>
        </p:txBody>
      </p:sp>
      <p:sp>
        <p:nvSpPr>
          <p:cNvPr id="39" name="TextBox 38">
            <a:extLst>
              <a:ext uri="{FF2B5EF4-FFF2-40B4-BE49-F238E27FC236}">
                <a16:creationId xmlns:a16="http://schemas.microsoft.com/office/drawing/2014/main" id="{233C01DB-C690-048A-9F5C-CCD46239885E}"/>
              </a:ext>
            </a:extLst>
          </p:cNvPr>
          <p:cNvSpPr txBox="1"/>
          <p:nvPr/>
        </p:nvSpPr>
        <p:spPr>
          <a:xfrm>
            <a:off x="481900" y="4048341"/>
            <a:ext cx="981727" cy="323165"/>
          </a:xfrm>
          <a:prstGeom prst="rect">
            <a:avLst/>
          </a:prstGeom>
          <a:noFill/>
        </p:spPr>
        <p:txBody>
          <a:bodyPr wrap="square" rtlCol="0">
            <a:spAutoFit/>
          </a:bodyPr>
          <a:lstStyle/>
          <a:p>
            <a:r>
              <a:rPr lang="en-US" sz="1500" b="1" dirty="0"/>
              <a:t>Means</a:t>
            </a:r>
          </a:p>
        </p:txBody>
      </p:sp>
      <p:sp>
        <p:nvSpPr>
          <p:cNvPr id="4" name="Slide Number Placeholder 3">
            <a:extLst>
              <a:ext uri="{FF2B5EF4-FFF2-40B4-BE49-F238E27FC236}">
                <a16:creationId xmlns:a16="http://schemas.microsoft.com/office/drawing/2014/main" id="{D7DA9E86-6B83-B6A0-E144-C976FAB47F80}"/>
              </a:ext>
            </a:extLst>
          </p:cNvPr>
          <p:cNvSpPr>
            <a:spLocks noGrp="1"/>
          </p:cNvSpPr>
          <p:nvPr>
            <p:ph type="sldNum" sz="quarter" idx="12"/>
          </p:nvPr>
        </p:nvSpPr>
        <p:spPr/>
        <p:txBody>
          <a:bodyPr/>
          <a:lstStyle/>
          <a:p>
            <a:fld id="{D8273862-4A78-4144-8C8C-371630D2B803}" type="slidenum">
              <a:rPr lang="en-US" smtClean="0"/>
              <a:t>98</a:t>
            </a:fld>
            <a:endParaRPr lang="en-US"/>
          </a:p>
        </p:txBody>
      </p:sp>
    </p:spTree>
    <p:extLst>
      <p:ext uri="{BB962C8B-B14F-4D97-AF65-F5344CB8AC3E}">
        <p14:creationId xmlns:p14="http://schemas.microsoft.com/office/powerpoint/2010/main" val="13327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482600" y="1517206"/>
            <a:ext cx="8178800" cy="3823588"/>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99</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4572001" y="4492930"/>
            <a:ext cx="408940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Message Passing</a:t>
            </a:r>
            <a:r>
              <a:rPr lang="en-US" sz="1400" dirty="0">
                <a:latin typeface="Chalkboard" panose="03050602040202020205" pitchFamily="66" charset="77"/>
              </a:rPr>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973474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45407</TotalTime>
  <Words>10585</Words>
  <Application>Microsoft Macintosh PowerPoint</Application>
  <PresentationFormat>On-screen Show (4:3)</PresentationFormat>
  <Paragraphs>1443</Paragraphs>
  <Slides>165</Slides>
  <Notes>78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165</vt:i4>
      </vt:variant>
    </vt:vector>
  </HeadingPairs>
  <TitlesOfParts>
    <vt:vector size="172" baseType="lpstr">
      <vt:lpstr>Arial</vt:lpstr>
      <vt:lpstr>Calibri</vt:lpstr>
      <vt:lpstr>Chalkboard</vt:lpstr>
      <vt:lpstr>Inter-Regular</vt:lpstr>
      <vt:lpstr>Palatino Linotype</vt:lpstr>
      <vt:lpstr>Ubuntu</vt:lpstr>
      <vt:lpstr>Office Theme</vt:lpstr>
      <vt:lpstr>Practical Messaging</vt:lpstr>
      <vt:lpstr>Who are you?</vt:lpstr>
      <vt:lpstr>Day One Messaging</vt:lpstr>
      <vt:lpstr>Day Two Conversations</vt:lpstr>
      <vt:lpstr>PowerPoint Presentation</vt:lpstr>
      <vt:lpstr>Conversation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AND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Repair and Clarification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Reliable messaging</vt:lpstr>
      <vt:lpstr>PowerPoint Presentation</vt:lpstr>
      <vt:lpstr>PowerPoint Presentation</vt:lpstr>
      <vt:lpstr>PowerPoint Presentation</vt:lpstr>
      <vt:lpstr>PowerPoint Presentation</vt:lpstr>
      <vt:lpstr>PowerPoint Presentation</vt:lpstr>
      <vt:lpstr>PowerPoint Presentation</vt:lpstr>
      <vt:lpstr>Fat AND Skinny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 Summary, Ordering</vt:lpstr>
      <vt:lpstr>PowerPoint Presentation</vt:lpstr>
      <vt:lpstr>PowerPoint Presentation</vt:lpstr>
      <vt:lpstr>PowerPoint Presentation</vt:lpstr>
      <vt:lpstr>PowerPoint Presentation</vt:lpstr>
      <vt:lpstr>PowerPoint Presentation</vt:lpstr>
      <vt:lpstr>Conversations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Reactive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Next Steps</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1129</cp:revision>
  <dcterms:created xsi:type="dcterms:W3CDTF">2012-05-22T19:34:54Z</dcterms:created>
  <dcterms:modified xsi:type="dcterms:W3CDTF">2024-10-01T13:26:49Z</dcterms:modified>
</cp:coreProperties>
</file>